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680" r:id="rId2"/>
  </p:sldMasterIdLst>
  <p:notesMasterIdLst>
    <p:notesMasterId r:id="rId38"/>
  </p:notesMasterIdLst>
  <p:handoutMasterIdLst>
    <p:handoutMasterId r:id="rId39"/>
  </p:handoutMasterIdLst>
  <p:sldIdLst>
    <p:sldId id="425" r:id="rId3"/>
    <p:sldId id="455" r:id="rId4"/>
    <p:sldId id="403" r:id="rId5"/>
    <p:sldId id="426" r:id="rId6"/>
    <p:sldId id="427" r:id="rId7"/>
    <p:sldId id="428" r:id="rId8"/>
    <p:sldId id="429" r:id="rId9"/>
    <p:sldId id="430" r:id="rId10"/>
    <p:sldId id="431" r:id="rId11"/>
    <p:sldId id="432" r:id="rId12"/>
    <p:sldId id="433" r:id="rId13"/>
    <p:sldId id="434" r:id="rId14"/>
    <p:sldId id="435" r:id="rId15"/>
    <p:sldId id="459" r:id="rId16"/>
    <p:sldId id="436" r:id="rId17"/>
    <p:sldId id="437" r:id="rId18"/>
    <p:sldId id="457" r:id="rId19"/>
    <p:sldId id="438" r:id="rId20"/>
    <p:sldId id="439" r:id="rId21"/>
    <p:sldId id="440" r:id="rId22"/>
    <p:sldId id="456" r:id="rId23"/>
    <p:sldId id="441" r:id="rId24"/>
    <p:sldId id="442" r:id="rId25"/>
    <p:sldId id="443" r:id="rId26"/>
    <p:sldId id="458" r:id="rId27"/>
    <p:sldId id="444" r:id="rId28"/>
    <p:sldId id="445" r:id="rId29"/>
    <p:sldId id="446" r:id="rId30"/>
    <p:sldId id="448" r:id="rId31"/>
    <p:sldId id="449" r:id="rId32"/>
    <p:sldId id="450" r:id="rId33"/>
    <p:sldId id="451" r:id="rId34"/>
    <p:sldId id="452" r:id="rId35"/>
    <p:sldId id="453" r:id="rId36"/>
    <p:sldId id="45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08" autoAdjust="0"/>
  </p:normalViewPr>
  <p:slideViewPr>
    <p:cSldViewPr snapToGrid="0" snapToObjects="1" showGuides="1">
      <p:cViewPr varScale="1">
        <p:scale>
          <a:sx n="68" d="100"/>
          <a:sy n="68" d="100"/>
        </p:scale>
        <p:origin x="-203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55A33F-9742-854C-A0DB-BB97CBEA75B8}" type="datetimeFigureOut">
              <a:rPr lang="en-US" smtClean="0"/>
              <a:pPr/>
              <a:t>3/28/2013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D1BD82-F5B8-8047-BB46-C5AC0D479AB6}" type="slidenum">
              <a:rPr lang="en-US" smtClean="0"/>
              <a:pPr/>
              <a:t>‹#›</a:t>
            </a:fld>
            <a:endParaRPr lang="en-US"/>
          </a:p>
        </p:txBody>
      </p:sp>
    </p:spTree>
    <p:extLst>
      <p:ext uri="{BB962C8B-B14F-4D97-AF65-F5344CB8AC3E}">
        <p14:creationId xmlns:p14="http://schemas.microsoft.com/office/powerpoint/2010/main" val="20922587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E5D1B-22B4-7B44-B097-3C632193DD80}" type="datetimeFigureOut">
              <a:rPr lang="en-US" smtClean="0"/>
              <a:pPr/>
              <a:t>3/28/2013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B26265-26CA-6644-8900-AABEFD96E516}" type="slidenum">
              <a:rPr lang="en-US" smtClean="0"/>
              <a:pPr/>
              <a:t>‹#›</a:t>
            </a:fld>
            <a:endParaRPr lang="en-US"/>
          </a:p>
        </p:txBody>
      </p:sp>
    </p:spTree>
    <p:extLst>
      <p:ext uri="{BB962C8B-B14F-4D97-AF65-F5344CB8AC3E}">
        <p14:creationId xmlns:p14="http://schemas.microsoft.com/office/powerpoint/2010/main" val="36669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perfect world, managers would be equally</a:t>
            </a:r>
            <a:r>
              <a:rPr lang="en-US" baseline="0" dirty="0" smtClean="0"/>
              <a:t> incentivized to all make long term strategic decisions. However, because in public companies the stocks are more liquid, investors can make quick decisions and those decisions are largely based on profits reported to the market. Moreover, there is an information asymmetry such that investors have to rely on the signals that are provided to them (in the form of profits) and what managers tell them. Thus, if a company is making sacrifices which impact its bottom line, stockholders are likely to sell and the share price drop based on this information. </a:t>
            </a:r>
          </a:p>
          <a:p>
            <a:r>
              <a:rPr lang="en-US" baseline="0" dirty="0" smtClean="0"/>
              <a:t>I.e. one analyst projected that Dell going private could </a:t>
            </a:r>
            <a:r>
              <a:rPr lang="en-US" dirty="0" smtClean="0"/>
              <a:t>shield</a:t>
            </a:r>
            <a:r>
              <a:rPr lang="en-US" baseline="0" dirty="0" smtClean="0"/>
              <a:t> them </a:t>
            </a:r>
            <a:r>
              <a:rPr lang="en-US" dirty="0" smtClean="0"/>
              <a:t>from the pressure to post continual growth on a quarterly basis, could refocus itself on thin clients and cloud computing, which could set itself up for a breathtaking turnaround.</a:t>
            </a:r>
            <a:endParaRPr lang="en-US" dirty="0"/>
          </a:p>
        </p:txBody>
      </p:sp>
      <p:sp>
        <p:nvSpPr>
          <p:cNvPr id="4" name="Slide Number Placeholder 3"/>
          <p:cNvSpPr>
            <a:spLocks noGrp="1"/>
          </p:cNvSpPr>
          <p:nvPr>
            <p:ph type="sldNum" sz="quarter" idx="10"/>
          </p:nvPr>
        </p:nvSpPr>
        <p:spPr/>
        <p:txBody>
          <a:bodyPr/>
          <a:lstStyle/>
          <a:p>
            <a:fld id="{07B26265-26CA-6644-8900-AABEFD96E516}" type="slidenum">
              <a:rPr lang="en-US" smtClean="0"/>
              <a:pPr/>
              <a:t>13</a:t>
            </a:fld>
            <a:endParaRPr lang="en-US"/>
          </a:p>
        </p:txBody>
      </p:sp>
    </p:spTree>
    <p:extLst>
      <p:ext uri="{BB962C8B-B14F-4D97-AF65-F5344CB8AC3E}">
        <p14:creationId xmlns:p14="http://schemas.microsoft.com/office/powerpoint/2010/main" val="2588395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miter lim="800000"/>
            <a:headEnd/>
            <a:tailEnd/>
          </a:ln>
        </p:spPr>
        <p:txBody>
          <a:bodyPr/>
          <a:lstStyle/>
          <a:p>
            <a:fld id="{E4346C92-5189-AD40-8D0A-22035D1FAB17}" type="slidenum">
              <a:rPr lang="en-US"/>
              <a:pPr/>
              <a:t>22</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r>
              <a:rPr lang="en-US"/>
              <a:t>So, the first graph just shows that as price increases/ decreases, consumer demand decreases/increases</a:t>
            </a:r>
          </a:p>
          <a:p>
            <a:pPr eaLnBrk="1" hangingPunct="1"/>
            <a:r>
              <a:rPr lang="en-US"/>
              <a:t>In order for the red line </a:t>
            </a:r>
            <a:r>
              <a:rPr lang="en-US">
                <a:sym typeface="Wingdings" charset="2"/>
              </a:rPr>
              <a:t> more favorable conditions would need to occur (outside of price)  consumer tastes change, a competitor vanishes or increases in price, consumer income increases ect.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miter lim="800000"/>
            <a:headEnd/>
            <a:tailEnd/>
          </a:ln>
        </p:spPr>
        <p:txBody>
          <a:bodyPr/>
          <a:lstStyle/>
          <a:p>
            <a:fld id="{CC8A56ED-D427-DD46-96F3-DF5CFD02A1E8}" type="slidenum">
              <a:rPr lang="en-US"/>
              <a:pPr/>
              <a:t>23</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914400" y="4343400"/>
            <a:ext cx="5029200" cy="4114800"/>
          </a:xfrm>
          <a:noFill/>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miter lim="800000"/>
            <a:headEnd/>
            <a:tailEnd/>
          </a:ln>
        </p:spPr>
        <p:txBody>
          <a:bodyPr/>
          <a:lstStyle/>
          <a:p>
            <a:fld id="{3C2469D8-D63C-2F41-A28E-011E89163328}" type="slidenum">
              <a:rPr lang="en-US"/>
              <a:pPr/>
              <a:t>24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p:spPr>
        <p:txBody>
          <a:bodyPr/>
          <a:lstStyle/>
          <a:p>
            <a:pPr eaLnBrk="1" hangingPunct="1"/>
            <a:r>
              <a:rPr lang="en-US"/>
              <a:t>Up until point D, the decrease in profit per magazine is offset by the increase in demand but after D, there is a negative marginal revenue with each decrease in price point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miter lim="800000"/>
            <a:headEnd/>
            <a:tailEnd/>
          </a:ln>
        </p:spPr>
        <p:txBody>
          <a:bodyPr/>
          <a:lstStyle/>
          <a:p>
            <a:fld id="{18608EAC-76D1-4842-B034-082BA3CF530D}" type="slidenum">
              <a:rPr lang="en-US"/>
              <a:pPr/>
              <a:t>27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r>
              <a:rPr lang="en-US"/>
              <a:t>Think of elasticity as how willing people are to pay an increase price </a:t>
            </a:r>
            <a:r>
              <a:rPr lang="en-US">
                <a:sym typeface="Wingdings" charset="2"/>
              </a:rPr>
              <a:t> if they have a lot of other choices, they are less likely to pay higher prices BUT if there are not other options, their demand is not elastic or flexible – they HAVE to have that one… </a:t>
            </a:r>
          </a:p>
          <a:p>
            <a:pPr eaLnBrk="1" hangingPunct="1"/>
            <a:r>
              <a:rPr lang="en-US">
                <a:sym typeface="Wingdings" charset="2"/>
              </a:rPr>
              <a:t>How elastic are we for the products listed?  How does BRAND affect this?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a:ln>
            <a:miter lim="800000"/>
            <a:headEnd/>
            <a:tailEnd/>
          </a:ln>
        </p:spPr>
        <p:txBody>
          <a:bodyPr/>
          <a:lstStyle/>
          <a:p>
            <a:fld id="{9E026F63-7F14-3847-BE3C-5E82D0A32DA4}" type="slidenum">
              <a:rPr lang="en-US">
                <a:latin typeface="Times New Roman" charset="0"/>
                <a:ea typeface="Arial" charset="0"/>
                <a:cs typeface="Arial" charset="0"/>
              </a:rPr>
              <a:pPr/>
              <a:t>29</a:t>
            </a:fld>
            <a:endParaRPr lang="en-US">
              <a:latin typeface="Times New Roman" charset="0"/>
              <a:ea typeface="Arial" charset="0"/>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miter lim="800000"/>
            <a:headEnd/>
            <a:tailEnd/>
          </a:ln>
        </p:spPr>
        <p:txBody>
          <a:bodyPr/>
          <a:lstStyle/>
          <a:p>
            <a:fld id="{44BAB699-5051-1547-B842-7F404065BC05}" type="slidenum">
              <a:rPr lang="en-US"/>
              <a:pPr/>
              <a:t>31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r>
              <a:rPr lang="en-US"/>
              <a:t>The message of marginal analysis is to operate up to the quantity and price level where marginal revenue equals marginal cost. Up to the output quantity at which MR=MC, each increase in total revenue resulting from selling one additional unit exceeds the increase in the total cost of producing and marketing that unit. Beyond the point at which MR=MC, however, the increase in total revenue from selling one more unit is less than the cost or producing and marketing that unit. At the quantity at which MR=MC, the total revenue curve lies farthest, above the total cost curve, they are parallel, and profit is at a maximum.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p>
            <a:r>
              <a:rPr lang="en-US" smtClean="0"/>
              <a:t>Dr. Morgan K. Ward</a:t>
            </a:r>
            <a:endParaRPr lang="en-US" dirty="0"/>
          </a:p>
        </p:txBody>
      </p:sp>
      <p:sp>
        <p:nvSpPr>
          <p:cNvPr id="29" name="Slide Number Placeholder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400">
                <a:solidFill>
                  <a:srgbClr val="FFFFFF"/>
                </a:solidFill>
              </a:defRPr>
            </a:lvl1pPr>
          </a:lstStyle>
          <a:p>
            <a:fld id="{B7FE4486-6110-984C-846B-F25EA8AF3D9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9" name="Picture 8"/>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2"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3" name="Picture 12"/>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0" name="Picture 9"/>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1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6"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7" name="Picture 6"/>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5"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6" name="Picture 5"/>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
        <p:nvSpPr>
          <p:cNvPr id="14"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5" name="Picture 14"/>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Dr. Morgan K. Ward</a:t>
            </a:r>
            <a:endParaRPr lang="en-US"/>
          </a:p>
        </p:txBody>
      </p:sp>
      <p:sp>
        <p:nvSpPr>
          <p:cNvPr id="9" name="Slide Number Placeholder 8"/>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Morgan K. Ward</a:t>
            </a:r>
            <a:endParaRPr lang="en-US"/>
          </a:p>
        </p:txBody>
      </p:sp>
      <p:sp>
        <p:nvSpPr>
          <p:cNvPr id="5" name="Slide Number Placeholder 4"/>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Dr. Morgan K. Ward</a:t>
            </a:r>
            <a:endParaRPr lang="en-US"/>
          </a:p>
        </p:txBody>
      </p:sp>
      <p:sp>
        <p:nvSpPr>
          <p:cNvPr id="4" name="Slide Number Placeholder 3"/>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Morgan K. Ward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E9058-9607-1947-8BA0-61434F010E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0" y="274638"/>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p:cNvPicPr>
            <a:picLocks noChangeAspect="1"/>
          </p:cNvPicPr>
          <p:nvPr/>
        </p:nvPicPr>
        <p:blipFill>
          <a:blip r:embed="rId13"/>
          <a:stretch>
            <a:fillRect/>
          </a:stretch>
        </p:blipFill>
        <p:spPr>
          <a:xfrm>
            <a:off x="7046054" y="6172200"/>
            <a:ext cx="1648112" cy="487470"/>
          </a:xfrm>
          <a:prstGeom prst="rect">
            <a:avLst/>
          </a:prstGeom>
        </p:spPr>
      </p:pic>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mj-lt"/>
              </a:defRPr>
            </a:lvl1pPr>
          </a:lstStyle>
          <a:p>
            <a:r>
              <a:rPr lang="en-US" smtClean="0"/>
              <a:t>Dr. Morgan K. Ward</a:t>
            </a:r>
            <a:endParaRPr lang="en-US" dirty="0"/>
          </a:p>
        </p:txBody>
      </p:sp>
      <p:sp>
        <p:nvSpPr>
          <p:cNvPr id="14"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7FE4486-6110-984C-846B-F25EA8AF3D9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j-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j-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j-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j-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j-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youtube.com/watch?v=nnoWFVnnwJ8"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a:t>Chapter </a:t>
            </a:r>
            <a:r>
              <a:rPr lang="en-US" dirty="0" smtClean="0"/>
              <a:t>13: Building the Price Foundation</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Pricing in Marketing Mix</a:t>
            </a:r>
          </a:p>
        </p:txBody>
      </p:sp>
      <p:sp>
        <p:nvSpPr>
          <p:cNvPr id="10243" name="Rectangle 3"/>
          <p:cNvSpPr>
            <a:spLocks noGrp="1" noChangeArrowheads="1"/>
          </p:cNvSpPr>
          <p:nvPr>
            <p:ph type="body" idx="1"/>
          </p:nvPr>
        </p:nvSpPr>
        <p:spPr/>
        <p:txBody>
          <a:bodyPr/>
          <a:lstStyle/>
          <a:p>
            <a:pPr eaLnBrk="1" hangingPunct="1">
              <a:buFont typeface="Wingdings" charset="2"/>
              <a:buNone/>
            </a:pPr>
            <a:r>
              <a:rPr lang="en-US" dirty="0"/>
              <a:t>Profit Equation:</a:t>
            </a:r>
          </a:p>
          <a:p>
            <a:pPr eaLnBrk="1" hangingPunct="1">
              <a:buFont typeface="Wingdings" charset="2"/>
              <a:buNone/>
            </a:pPr>
            <a:r>
              <a:rPr lang="en-US" sz="2600" dirty="0"/>
              <a:t>	</a:t>
            </a:r>
          </a:p>
          <a:p>
            <a:pPr eaLnBrk="1" hangingPunct="1">
              <a:buFont typeface="Wingdings" charset="2"/>
              <a:buNone/>
            </a:pPr>
            <a:r>
              <a:rPr lang="en-US" sz="2600" dirty="0"/>
              <a:t>Profit = Total Revenue – Total Cost</a:t>
            </a:r>
          </a:p>
          <a:p>
            <a:pPr eaLnBrk="1" hangingPunct="1">
              <a:buFont typeface="Wingdings" charset="2"/>
              <a:buNone/>
            </a:pPr>
            <a:endParaRPr lang="en-US" sz="2600" dirty="0"/>
          </a:p>
          <a:p>
            <a:pPr eaLnBrk="1" hangingPunct="1">
              <a:buFont typeface="Wingdings" charset="2"/>
              <a:buNone/>
            </a:pPr>
            <a:r>
              <a:rPr lang="en-US" sz="2200" dirty="0"/>
              <a:t>               Total Revenue = (Unit Price x Quantity Sold)</a:t>
            </a:r>
          </a:p>
          <a:p>
            <a:pPr eaLnBrk="1" hangingPunct="1">
              <a:buFont typeface="Wingdings" charset="2"/>
              <a:buNone/>
            </a:pPr>
            <a:endParaRPr lang="en-US" sz="2200" dirty="0"/>
          </a:p>
          <a:p>
            <a:pPr eaLnBrk="1" hangingPunct="1">
              <a:buFont typeface="Wingdings" charset="2"/>
              <a:buNone/>
            </a:pPr>
            <a:endParaRPr lang="en-US" sz="2600" dirty="0"/>
          </a:p>
          <a:p>
            <a:pPr eaLnBrk="1" hangingPunct="1">
              <a:buFont typeface="Wingdings" charset="2"/>
              <a:buNone/>
            </a:pPr>
            <a:endParaRPr lang="en-US" sz="2600" dirty="0"/>
          </a:p>
        </p:txBody>
      </p:sp>
      <p:sp>
        <p:nvSpPr>
          <p:cNvPr id="10244" name="AutoShape 4"/>
          <p:cNvSpPr>
            <a:spLocks noChangeArrowheads="1"/>
          </p:cNvSpPr>
          <p:nvPr/>
        </p:nvSpPr>
        <p:spPr bwMode="auto">
          <a:xfrm rot="5400000">
            <a:off x="3790950" y="2898710"/>
            <a:ext cx="495300" cy="457200"/>
          </a:xfrm>
          <a:prstGeom prst="rightArrow">
            <a:avLst>
              <a:gd name="adj1" fmla="val 50000"/>
              <a:gd name="adj2" fmla="val 27083"/>
            </a:avLst>
          </a:prstGeom>
          <a:solidFill>
            <a:schemeClr val="accent1"/>
          </a:solidFill>
          <a:ln w="9525">
            <a:noFill/>
            <a:miter lim="800000"/>
            <a:headEnd/>
            <a:tailEnd/>
          </a:ln>
          <a:effectLst/>
        </p:spPr>
        <p:txBody>
          <a:bodyPr wrap="none" anchor="ctr">
            <a:prstTxWarp prst="textNoShape">
              <a:avLst/>
            </a:prstTxWarp>
          </a:bodyPr>
          <a:lstStyle/>
          <a:p>
            <a:endParaRPr lang="en-US"/>
          </a:p>
        </p:txBody>
      </p:sp>
      <p:sp>
        <p:nvSpPr>
          <p:cNvPr id="2" name="AutoShape 2" descr="http://openclipart.org/people/pianoBrad/Golf_Club_Sports2010.svg"/>
          <p:cNvSpPr>
            <a:spLocks noChangeAspect="1" noChangeArrowheads="1"/>
          </p:cNvSpPr>
          <p:nvPr/>
        </p:nvSpPr>
        <p:spPr bwMode="auto">
          <a:xfrm>
            <a:off x="155575" y="-17907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openclipart.org/people/pianoBrad/Golf_Club_Sports2010.svg"/>
          <p:cNvSpPr>
            <a:spLocks noChangeAspect="1" noChangeArrowheads="1"/>
          </p:cNvSpPr>
          <p:nvPr/>
        </p:nvSpPr>
        <p:spPr bwMode="auto">
          <a:xfrm>
            <a:off x="307975" y="-16383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openclipart.org/people/pianoBrad/Golf_Club_Sports2010.svg"/>
          <p:cNvSpPr>
            <a:spLocks noChangeAspect="1" noChangeArrowheads="1"/>
          </p:cNvSpPr>
          <p:nvPr/>
        </p:nvSpPr>
        <p:spPr bwMode="auto">
          <a:xfrm>
            <a:off x="460375" y="-14859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Golf Club by pianoBrad - A golf club, created for the Sports 2010 Clip Art Package Release."/>
          <p:cNvPicPr>
            <a:picLocks noChangeAspect="1" noChangeArrowheads="1"/>
          </p:cNvPicPr>
          <p:nvPr/>
        </p:nvPicPr>
        <p:blipFill rotWithShape="1">
          <a:blip r:embed="rId2">
            <a:extLst>
              <a:ext uri="{28A0092B-C50C-407E-A947-70E740481C1C}">
                <a14:useLocalDpi xmlns:a14="http://schemas.microsoft.com/office/drawing/2010/main" val="0"/>
              </a:ext>
            </a:extLst>
          </a:blip>
          <a:srcRect l="29579" r="26950"/>
          <a:stretch/>
        </p:blipFill>
        <p:spPr bwMode="auto">
          <a:xfrm>
            <a:off x="460375" y="4153619"/>
            <a:ext cx="1035170"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81046" y="4153620"/>
            <a:ext cx="1848750" cy="5736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Unit Price: $200</a:t>
            </a:r>
            <a:endParaRPr lang="en-US" dirty="0">
              <a:latin typeface="Arial" pitchFamily="34" charset="0"/>
              <a:cs typeface="Arial" pitchFamily="34" charset="0"/>
            </a:endParaRPr>
          </a:p>
        </p:txBody>
      </p:sp>
      <p:pic>
        <p:nvPicPr>
          <p:cNvPr id="10" name="Picture 8" descr="Golf Club by pianoBrad - A golf club, created for the Sports 2010 Clip Art Package Release."/>
          <p:cNvPicPr>
            <a:picLocks noChangeAspect="1" noChangeArrowheads="1"/>
          </p:cNvPicPr>
          <p:nvPr/>
        </p:nvPicPr>
        <p:blipFill rotWithShape="1">
          <a:blip r:embed="rId2">
            <a:extLst>
              <a:ext uri="{28A0092B-C50C-407E-A947-70E740481C1C}">
                <a14:useLocalDpi xmlns:a14="http://schemas.microsoft.com/office/drawing/2010/main" val="0"/>
              </a:ext>
            </a:extLst>
          </a:blip>
          <a:srcRect l="29579" r="26950"/>
          <a:stretch/>
        </p:blipFill>
        <p:spPr bwMode="auto">
          <a:xfrm>
            <a:off x="3536830" y="4153620"/>
            <a:ext cx="103517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Golf Club by pianoBrad - A golf club, created for the Sports 2010 Clip Art Package Release."/>
          <p:cNvPicPr>
            <a:picLocks noChangeAspect="1" noChangeArrowheads="1"/>
          </p:cNvPicPr>
          <p:nvPr/>
        </p:nvPicPr>
        <p:blipFill rotWithShape="1">
          <a:blip r:embed="rId2">
            <a:extLst>
              <a:ext uri="{28A0092B-C50C-407E-A947-70E740481C1C}">
                <a14:useLocalDpi xmlns:a14="http://schemas.microsoft.com/office/drawing/2010/main" val="0"/>
              </a:ext>
            </a:extLst>
          </a:blip>
          <a:srcRect l="29579" r="26950"/>
          <a:stretch/>
        </p:blipFill>
        <p:spPr bwMode="auto">
          <a:xfrm>
            <a:off x="4350767" y="4153619"/>
            <a:ext cx="103517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Golf Club by pianoBrad - A golf club, created for the Sports 2010 Clip Art Package Release."/>
          <p:cNvPicPr>
            <a:picLocks noChangeAspect="1" noChangeArrowheads="1"/>
          </p:cNvPicPr>
          <p:nvPr/>
        </p:nvPicPr>
        <p:blipFill rotWithShape="1">
          <a:blip r:embed="rId2">
            <a:extLst>
              <a:ext uri="{28A0092B-C50C-407E-A947-70E740481C1C}">
                <a14:useLocalDpi xmlns:a14="http://schemas.microsoft.com/office/drawing/2010/main" val="0"/>
              </a:ext>
            </a:extLst>
          </a:blip>
          <a:srcRect l="29579" r="26950"/>
          <a:stretch/>
        </p:blipFill>
        <p:spPr bwMode="auto">
          <a:xfrm>
            <a:off x="5115763" y="4153620"/>
            <a:ext cx="103517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Golf Club by pianoBrad - A golf club, created for the Sports 2010 Clip Art Package Release."/>
          <p:cNvPicPr>
            <a:picLocks noChangeAspect="1" noChangeArrowheads="1"/>
          </p:cNvPicPr>
          <p:nvPr/>
        </p:nvPicPr>
        <p:blipFill rotWithShape="1">
          <a:blip r:embed="rId2">
            <a:extLst>
              <a:ext uri="{28A0092B-C50C-407E-A947-70E740481C1C}">
                <a14:useLocalDpi xmlns:a14="http://schemas.microsoft.com/office/drawing/2010/main" val="0"/>
              </a:ext>
            </a:extLst>
          </a:blip>
          <a:srcRect l="29579" r="26950"/>
          <a:stretch/>
        </p:blipFill>
        <p:spPr bwMode="auto">
          <a:xfrm>
            <a:off x="5863683" y="4153620"/>
            <a:ext cx="1035170" cy="238125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6898853" y="4153620"/>
            <a:ext cx="1986355" cy="5736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TR:</a:t>
            </a:r>
          </a:p>
          <a:p>
            <a:pPr algn="ctr"/>
            <a:r>
              <a:rPr lang="en-US" dirty="0" smtClean="0">
                <a:latin typeface="Arial" pitchFamily="34" charset="0"/>
                <a:cs typeface="Arial" pitchFamily="34" charset="0"/>
              </a:rPr>
              <a:t>$200 x 4 = $800</a:t>
            </a:r>
            <a:endParaRPr lang="en-US" dirty="0">
              <a:latin typeface="Arial" pitchFamily="34" charset="0"/>
              <a:cs typeface="Arial" pitchFamily="34" charset="0"/>
            </a:endParaRPr>
          </a:p>
        </p:txBody>
      </p:sp>
      <p:sp>
        <p:nvSpPr>
          <p:cNvPr id="15" name="Rounded Rectangle 14"/>
          <p:cNvSpPr/>
          <p:nvPr/>
        </p:nvSpPr>
        <p:spPr>
          <a:xfrm>
            <a:off x="5385937" y="4879676"/>
            <a:ext cx="3499271" cy="7447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Profit:</a:t>
            </a:r>
          </a:p>
          <a:p>
            <a:pPr algn="ctr"/>
            <a:r>
              <a:rPr lang="en-US" dirty="0" smtClean="0">
                <a:latin typeface="Arial" pitchFamily="34" charset="0"/>
                <a:cs typeface="Arial" pitchFamily="34" charset="0"/>
              </a:rPr>
              <a:t>$800 – (4 x $50) = $600</a:t>
            </a:r>
            <a:endParaRPr lang="en-US" dirty="0">
              <a:latin typeface="Arial" pitchFamily="34" charset="0"/>
              <a:cs typeface="Arial" pitchFamily="34" charset="0"/>
            </a:endParaRPr>
          </a:p>
        </p:txBody>
      </p:sp>
      <p:sp>
        <p:nvSpPr>
          <p:cNvPr id="16" name="Rounded Rectangle 15"/>
          <p:cNvSpPr/>
          <p:nvPr/>
        </p:nvSpPr>
        <p:spPr>
          <a:xfrm>
            <a:off x="1478292" y="4879676"/>
            <a:ext cx="1848750" cy="5736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Cost: $50/ club</a:t>
            </a:r>
            <a:endParaRPr lang="en-US"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Fig13-3"/>
          <p:cNvPicPr>
            <a:picLocks noChangeAspect="1" noChangeArrowheads="1"/>
          </p:cNvPicPr>
          <p:nvPr/>
        </p:nvPicPr>
        <p:blipFill>
          <a:blip r:embed="rId2"/>
          <a:srcRect/>
          <a:stretch>
            <a:fillRect/>
          </a:stretch>
        </p:blipFill>
        <p:spPr bwMode="auto">
          <a:xfrm>
            <a:off x="304800" y="2209800"/>
            <a:ext cx="8231188" cy="3657600"/>
          </a:xfrm>
          <a:prstGeom prst="rect">
            <a:avLst/>
          </a:prstGeom>
          <a:noFill/>
          <a:ln w="9525">
            <a:noFill/>
            <a:miter lim="800000"/>
            <a:headEnd/>
            <a:tailEnd/>
          </a:ln>
        </p:spPr>
      </p:pic>
      <p:sp>
        <p:nvSpPr>
          <p:cNvPr id="11267" name="Rectangle 5"/>
          <p:cNvSpPr>
            <a:spLocks noChangeArrowheads="1"/>
          </p:cNvSpPr>
          <p:nvPr/>
        </p:nvSpPr>
        <p:spPr bwMode="auto">
          <a:xfrm>
            <a:off x="1676400" y="342900"/>
            <a:ext cx="7010400" cy="1527175"/>
          </a:xfrm>
          <a:prstGeom prst="rect">
            <a:avLst/>
          </a:prstGeom>
          <a:noFill/>
          <a:ln w="9525">
            <a:noFill/>
            <a:miter lim="800000"/>
            <a:headEnd/>
            <a:tailEnd/>
          </a:ln>
          <a:effectLst/>
        </p:spPr>
        <p:txBody>
          <a:bodyPr anchor="ctr">
            <a:prstTxWarp prst="textNoShape">
              <a:avLst/>
            </a:prstTxWarp>
          </a:bodyPr>
          <a:lstStyle/>
          <a:p>
            <a:pPr eaLnBrk="1" hangingPunct="1"/>
            <a:r>
              <a:rPr lang="en-US" sz="4200" dirty="0">
                <a:solidFill>
                  <a:schemeClr val="tx2"/>
                </a:solidFill>
                <a:latin typeface="+mj-lt"/>
              </a:rPr>
              <a:t>6 Steps of Setting Price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t>Step 1: Identify Pricing Objectives &amp; Constraints</a:t>
            </a:r>
          </a:p>
        </p:txBody>
      </p:sp>
      <p:sp>
        <p:nvSpPr>
          <p:cNvPr id="12291" name="Rectangle 3"/>
          <p:cNvSpPr>
            <a:spLocks noGrp="1" noChangeArrowheads="1"/>
          </p:cNvSpPr>
          <p:nvPr>
            <p:ph type="body" idx="1"/>
          </p:nvPr>
        </p:nvSpPr>
        <p:spPr/>
        <p:txBody>
          <a:bodyPr/>
          <a:lstStyle/>
          <a:p>
            <a:pPr eaLnBrk="1" hangingPunct="1"/>
            <a:r>
              <a:rPr lang="en-US"/>
              <a:t>Specifying the role of price in orgs. marketing and strategic plans</a:t>
            </a:r>
          </a:p>
          <a:p>
            <a:pPr eaLnBrk="1" hangingPunct="1">
              <a:buFont typeface="Wingdings" charset="2"/>
              <a:buNone/>
            </a:pPr>
            <a:endParaRPr lang="en-US"/>
          </a:p>
        </p:txBody>
      </p:sp>
      <p:pic>
        <p:nvPicPr>
          <p:cNvPr id="12292" name="Picture 4"/>
          <p:cNvPicPr>
            <a:picLocks noChangeAspect="1" noChangeArrowheads="1"/>
          </p:cNvPicPr>
          <p:nvPr/>
        </p:nvPicPr>
        <p:blipFill>
          <a:blip r:embed="rId2"/>
          <a:srcRect/>
          <a:stretch>
            <a:fillRect/>
          </a:stretch>
        </p:blipFill>
        <p:spPr bwMode="auto">
          <a:xfrm>
            <a:off x="533400" y="3111270"/>
            <a:ext cx="4210050" cy="1711325"/>
          </a:xfrm>
          <a:prstGeom prst="rect">
            <a:avLst/>
          </a:prstGeom>
          <a:noFill/>
          <a:ln w="9525">
            <a:noFill/>
            <a:miter lim="800000"/>
            <a:headEnd/>
            <a:tailEnd/>
          </a:ln>
          <a:effectLst/>
        </p:spPr>
      </p:pic>
      <p:sp>
        <p:nvSpPr>
          <p:cNvPr id="12293" name="Text Box 5"/>
          <p:cNvSpPr txBox="1">
            <a:spLocks noChangeArrowheads="1"/>
          </p:cNvSpPr>
          <p:nvPr/>
        </p:nvSpPr>
        <p:spPr bwMode="auto">
          <a:xfrm>
            <a:off x="609600" y="2730270"/>
            <a:ext cx="4038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latin typeface="+mj-lt"/>
              </a:rPr>
              <a:t>Honda Civic</a:t>
            </a:r>
          </a:p>
        </p:txBody>
      </p:sp>
      <p:pic>
        <p:nvPicPr>
          <p:cNvPr id="12294" name="Picture 6"/>
          <p:cNvPicPr>
            <a:picLocks noChangeAspect="1" noChangeArrowheads="1"/>
          </p:cNvPicPr>
          <p:nvPr/>
        </p:nvPicPr>
        <p:blipFill>
          <a:blip r:embed="rId3"/>
          <a:srcRect/>
          <a:stretch>
            <a:fillRect/>
          </a:stretch>
        </p:blipFill>
        <p:spPr bwMode="auto">
          <a:xfrm>
            <a:off x="5105400" y="3125558"/>
            <a:ext cx="3048000" cy="1801812"/>
          </a:xfrm>
          <a:prstGeom prst="rect">
            <a:avLst/>
          </a:prstGeom>
          <a:noFill/>
          <a:ln w="9525">
            <a:noFill/>
            <a:miter lim="800000"/>
            <a:headEnd/>
            <a:tailEnd/>
          </a:ln>
          <a:effectLst/>
        </p:spPr>
      </p:pic>
      <p:sp>
        <p:nvSpPr>
          <p:cNvPr id="12295" name="Text Box 7"/>
          <p:cNvSpPr txBox="1">
            <a:spLocks noChangeArrowheads="1"/>
          </p:cNvSpPr>
          <p:nvPr/>
        </p:nvSpPr>
        <p:spPr bwMode="auto">
          <a:xfrm>
            <a:off x="5105400" y="2730270"/>
            <a:ext cx="4038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Lexus IS 250</a:t>
            </a:r>
          </a:p>
        </p:txBody>
      </p:sp>
      <p:sp>
        <p:nvSpPr>
          <p:cNvPr id="12296" name="Text Box 8"/>
          <p:cNvSpPr txBox="1">
            <a:spLocks noChangeArrowheads="1"/>
          </p:cNvSpPr>
          <p:nvPr/>
        </p:nvSpPr>
        <p:spPr bwMode="auto">
          <a:xfrm>
            <a:off x="228600" y="5168670"/>
            <a:ext cx="8229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How do each of these companies approach the price of their cars?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Profit</a:t>
            </a:r>
          </a:p>
        </p:txBody>
      </p:sp>
      <p:sp>
        <p:nvSpPr>
          <p:cNvPr id="13315" name="Rectangle 3"/>
          <p:cNvSpPr>
            <a:spLocks noGrp="1" noChangeArrowheads="1"/>
          </p:cNvSpPr>
          <p:nvPr>
            <p:ph type="body" idx="1"/>
          </p:nvPr>
        </p:nvSpPr>
        <p:spPr>
          <a:xfrm>
            <a:off x="437072" y="1447800"/>
            <a:ext cx="8249728" cy="5300730"/>
          </a:xfrm>
        </p:spPr>
        <p:txBody>
          <a:bodyPr>
            <a:normAutofit/>
          </a:bodyPr>
          <a:lstStyle/>
          <a:p>
            <a:pPr eaLnBrk="1" hangingPunct="1"/>
            <a:r>
              <a:rPr lang="en-US" dirty="0"/>
              <a:t>3 Objectives relate to a firm’s </a:t>
            </a:r>
            <a:r>
              <a:rPr lang="en-US" b="1" dirty="0"/>
              <a:t>profit</a:t>
            </a:r>
            <a:r>
              <a:rPr lang="en-US" dirty="0"/>
              <a:t> which is measured as (ROI) or (ROA)</a:t>
            </a:r>
          </a:p>
          <a:p>
            <a:pPr lvl="1" eaLnBrk="1" hangingPunct="1"/>
            <a:r>
              <a:rPr lang="en-US" dirty="0"/>
              <a:t>Return on Investment/Assets</a:t>
            </a:r>
          </a:p>
          <a:p>
            <a:pPr lvl="2" eaLnBrk="1" hangingPunct="1"/>
            <a:r>
              <a:rPr lang="en-US" dirty="0"/>
              <a:t>1. Managing for long-run profits</a:t>
            </a:r>
          </a:p>
          <a:p>
            <a:pPr lvl="3" eaLnBrk="1" hangingPunct="1"/>
            <a:r>
              <a:rPr lang="en-US" dirty="0"/>
              <a:t>Give up immediate profit by developing high-end products to penetrate competitive markets </a:t>
            </a:r>
            <a:r>
              <a:rPr lang="en-US" dirty="0">
                <a:sym typeface="Wingdings" charset="2"/>
              </a:rPr>
              <a:t> profits generated via market </a:t>
            </a:r>
            <a:r>
              <a:rPr lang="en-US" dirty="0" smtClean="0">
                <a:sym typeface="Wingdings" charset="2"/>
              </a:rPr>
              <a:t>share</a:t>
            </a:r>
          </a:p>
          <a:p>
            <a:pPr lvl="3" eaLnBrk="1" hangingPunct="1"/>
            <a:endParaRPr lang="en-US" dirty="0">
              <a:sym typeface="Wingdings" charset="2"/>
            </a:endParaRPr>
          </a:p>
          <a:p>
            <a:pPr marL="868680" lvl="3" indent="0" eaLnBrk="1" hangingPunct="1">
              <a:buNone/>
            </a:pPr>
            <a:endParaRPr lang="en-US" dirty="0" smtClean="0">
              <a:sym typeface="Wingdings" charset="2"/>
            </a:endParaRPr>
          </a:p>
        </p:txBody>
      </p:sp>
      <p:pic>
        <p:nvPicPr>
          <p:cNvPr id="1026" name="Picture 2" descr="http://hothardware.com/newsimages/Item24403/myce-michael-de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207" y="4191000"/>
            <a:ext cx="4476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rot="21269139">
            <a:off x="296216" y="4048476"/>
            <a:ext cx="4121240" cy="1661375"/>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pitchFamily="34" charset="0"/>
                <a:cs typeface="Arial" pitchFamily="34" charset="0"/>
              </a:rPr>
              <a:t>Michael Dell says that </a:t>
            </a:r>
            <a:r>
              <a:rPr lang="en-US" sz="1200" dirty="0">
                <a:solidFill>
                  <a:schemeClr val="bg1"/>
                </a:solidFill>
                <a:latin typeface="Arial" pitchFamily="34" charset="0"/>
                <a:cs typeface="Arial" pitchFamily="34" charset="0"/>
              </a:rPr>
              <a:t>his company "is investing for its future" and that short-term losses might be a prerequisite to long-term gains. The buyout can thus been seen as Michael Dell's concession that additional short-term losses could be part of his long-term vision, and that investors focused on quarterly earnings would be an impossible hurdle.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Profit</a:t>
            </a:r>
          </a:p>
        </p:txBody>
      </p:sp>
      <p:sp>
        <p:nvSpPr>
          <p:cNvPr id="13315" name="Rectangle 3"/>
          <p:cNvSpPr>
            <a:spLocks noGrp="1" noChangeArrowheads="1"/>
          </p:cNvSpPr>
          <p:nvPr>
            <p:ph type="body" idx="1"/>
          </p:nvPr>
        </p:nvSpPr>
        <p:spPr>
          <a:xfrm>
            <a:off x="437072" y="1447800"/>
            <a:ext cx="8249728" cy="5300730"/>
          </a:xfrm>
        </p:spPr>
        <p:txBody>
          <a:bodyPr>
            <a:normAutofit/>
          </a:bodyPr>
          <a:lstStyle/>
          <a:p>
            <a:pPr eaLnBrk="1" hangingPunct="1"/>
            <a:r>
              <a:rPr lang="en-US" dirty="0"/>
              <a:t>3 Objectives relate to a firm’s </a:t>
            </a:r>
            <a:r>
              <a:rPr lang="en-US" b="1" dirty="0"/>
              <a:t>profit</a:t>
            </a:r>
            <a:r>
              <a:rPr lang="en-US" dirty="0"/>
              <a:t> which is measured as (ROI) or (ROA)</a:t>
            </a:r>
          </a:p>
          <a:p>
            <a:pPr lvl="1" eaLnBrk="1" hangingPunct="1"/>
            <a:r>
              <a:rPr lang="en-US" dirty="0"/>
              <a:t>Return on </a:t>
            </a:r>
            <a:r>
              <a:rPr lang="en-US" dirty="0" smtClean="0"/>
              <a:t>Investment/Assets</a:t>
            </a:r>
          </a:p>
          <a:p>
            <a:pPr marL="320040" lvl="1" indent="0" eaLnBrk="1" hangingPunct="1">
              <a:buNone/>
            </a:pPr>
            <a:endParaRPr lang="en-US" dirty="0"/>
          </a:p>
          <a:p>
            <a:pPr lvl="2" eaLnBrk="1" hangingPunct="1"/>
            <a:r>
              <a:rPr lang="en-US" dirty="0"/>
              <a:t>2. Maximizing current profit</a:t>
            </a:r>
          </a:p>
          <a:p>
            <a:pPr lvl="3" eaLnBrk="1" hangingPunct="1"/>
            <a:r>
              <a:rPr lang="en-US" dirty="0"/>
              <a:t>Setting a short term profit (quarter year or less</a:t>
            </a:r>
            <a:r>
              <a:rPr lang="en-US" dirty="0" smtClean="0"/>
              <a:t>)</a:t>
            </a:r>
          </a:p>
          <a:p>
            <a:pPr marL="868680" lvl="3" indent="0" eaLnBrk="1" hangingPunct="1">
              <a:buNone/>
            </a:pPr>
            <a:endParaRPr lang="en-US" dirty="0"/>
          </a:p>
          <a:p>
            <a:pPr lvl="2" eaLnBrk="1" hangingPunct="1"/>
            <a:r>
              <a:rPr lang="en-US" dirty="0"/>
              <a:t>3. Target Return</a:t>
            </a:r>
          </a:p>
          <a:p>
            <a:pPr lvl="3" eaLnBrk="1" hangingPunct="1"/>
            <a:r>
              <a:rPr lang="en-US" dirty="0"/>
              <a:t>Firm sets </a:t>
            </a:r>
            <a:r>
              <a:rPr lang="en-US" dirty="0" smtClean="0"/>
              <a:t>specific profit </a:t>
            </a:r>
            <a:r>
              <a:rPr lang="en-US" dirty="0"/>
              <a:t>goal</a:t>
            </a:r>
          </a:p>
        </p:txBody>
      </p:sp>
    </p:spTree>
    <p:extLst>
      <p:ext uri="{BB962C8B-B14F-4D97-AF65-F5344CB8AC3E}">
        <p14:creationId xmlns:p14="http://schemas.microsoft.com/office/powerpoint/2010/main" val="1553073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t>Price Objectives</a:t>
            </a:r>
            <a:endParaRPr lang="en-US" dirty="0"/>
          </a:p>
        </p:txBody>
      </p:sp>
      <p:sp>
        <p:nvSpPr>
          <p:cNvPr id="14339" name="Rectangle 3"/>
          <p:cNvSpPr>
            <a:spLocks noGrp="1" noChangeArrowheads="1"/>
          </p:cNvSpPr>
          <p:nvPr>
            <p:ph type="body" idx="1"/>
          </p:nvPr>
        </p:nvSpPr>
        <p:spPr>
          <a:xfrm>
            <a:off x="764147" y="1447800"/>
            <a:ext cx="7391400" cy="4953000"/>
          </a:xfrm>
        </p:spPr>
        <p:txBody>
          <a:bodyPr>
            <a:normAutofit/>
          </a:bodyPr>
          <a:lstStyle/>
          <a:p>
            <a:pPr eaLnBrk="1" hangingPunct="1"/>
            <a:r>
              <a:rPr lang="en-US" dirty="0" smtClean="0"/>
              <a:t>A business set price to meet objectives like:</a:t>
            </a:r>
          </a:p>
          <a:p>
            <a:pPr lvl="1"/>
            <a:r>
              <a:rPr lang="en-US" dirty="0" smtClean="0"/>
              <a:t>Generate a certain amount of sales</a:t>
            </a:r>
            <a:endParaRPr lang="en-US" dirty="0"/>
          </a:p>
          <a:p>
            <a:pPr lvl="1"/>
            <a:r>
              <a:rPr lang="en-US" dirty="0" smtClean="0"/>
              <a:t>Market </a:t>
            </a:r>
            <a:r>
              <a:rPr lang="en-US" dirty="0"/>
              <a:t>Share </a:t>
            </a:r>
            <a:r>
              <a:rPr lang="en-US" dirty="0" smtClean="0"/>
              <a:t> </a:t>
            </a:r>
            <a:endParaRPr lang="en-US" dirty="0"/>
          </a:p>
          <a:p>
            <a:pPr lvl="3" eaLnBrk="1" hangingPunct="1"/>
            <a:r>
              <a:rPr lang="en-US" dirty="0"/>
              <a:t>maintain or increase firms sales as percentage of </a:t>
            </a:r>
            <a:r>
              <a:rPr lang="en-US" dirty="0" err="1"/>
              <a:t>ttl</a:t>
            </a:r>
            <a:r>
              <a:rPr lang="en-US" dirty="0"/>
              <a:t>. market</a:t>
            </a:r>
          </a:p>
          <a:p>
            <a:pPr lvl="1"/>
            <a:r>
              <a:rPr lang="en-US" dirty="0" smtClean="0"/>
              <a:t>Unit </a:t>
            </a:r>
            <a:r>
              <a:rPr lang="en-US" dirty="0"/>
              <a:t>Volume </a:t>
            </a:r>
          </a:p>
          <a:p>
            <a:pPr lvl="3" eaLnBrk="1" hangingPunct="1"/>
            <a:r>
              <a:rPr lang="en-US" dirty="0"/>
              <a:t>Maintain or increase the number of products </a:t>
            </a:r>
            <a:r>
              <a:rPr lang="en-US" dirty="0" smtClean="0"/>
              <a:t>sold</a:t>
            </a:r>
          </a:p>
          <a:p>
            <a:pPr lvl="1"/>
            <a:r>
              <a:rPr lang="en-US" dirty="0" smtClean="0"/>
              <a:t>Survival </a:t>
            </a:r>
          </a:p>
          <a:p>
            <a:pPr lvl="3"/>
            <a:r>
              <a:rPr lang="en-US" dirty="0" smtClean="0"/>
              <a:t>Mere survival in a competitive market</a:t>
            </a:r>
            <a:endParaRPr lang="en-US" dirty="0"/>
          </a:p>
          <a:p>
            <a:pPr lvl="1"/>
            <a:r>
              <a:rPr lang="en-US" dirty="0" smtClean="0"/>
              <a:t>Social </a:t>
            </a:r>
            <a:r>
              <a:rPr lang="en-US" dirty="0"/>
              <a:t>Responsibility </a:t>
            </a:r>
          </a:p>
          <a:p>
            <a:pPr lvl="3" eaLnBrk="1" hangingPunct="1"/>
            <a:r>
              <a:rPr lang="en-US" dirty="0"/>
              <a:t>Setting product price low enough to make product affordable to people that need it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34976" y="-202650"/>
            <a:ext cx="7391400" cy="1527175"/>
          </a:xfrm>
        </p:spPr>
        <p:txBody>
          <a:bodyPr/>
          <a:lstStyle/>
          <a:p>
            <a:pPr eaLnBrk="1" hangingPunct="1"/>
            <a:r>
              <a:rPr lang="en-US" dirty="0"/>
              <a:t>Identifying Pricing Constraints</a:t>
            </a:r>
          </a:p>
        </p:txBody>
      </p:sp>
      <p:sp>
        <p:nvSpPr>
          <p:cNvPr id="16387" name="Rectangle 3"/>
          <p:cNvSpPr>
            <a:spLocks noGrp="1" noChangeArrowheads="1"/>
          </p:cNvSpPr>
          <p:nvPr>
            <p:ph type="body" idx="1"/>
          </p:nvPr>
        </p:nvSpPr>
        <p:spPr>
          <a:xfrm>
            <a:off x="334976" y="1324525"/>
            <a:ext cx="7620000" cy="5410200"/>
          </a:xfrm>
        </p:spPr>
        <p:txBody>
          <a:bodyPr/>
          <a:lstStyle/>
          <a:p>
            <a:pPr eaLnBrk="1" hangingPunct="1">
              <a:lnSpc>
                <a:spcPct val="80000"/>
              </a:lnSpc>
            </a:pPr>
            <a:r>
              <a:rPr lang="en-US" sz="2100" dirty="0"/>
              <a:t>Demand for the Product Class, Product and Brand</a:t>
            </a:r>
          </a:p>
          <a:p>
            <a:pPr lvl="1" eaLnBrk="1" hangingPunct="1">
              <a:lnSpc>
                <a:spcPct val="80000"/>
              </a:lnSpc>
            </a:pPr>
            <a:r>
              <a:rPr lang="en-US" sz="2000" dirty="0"/>
              <a:t>The # of potential buyers</a:t>
            </a:r>
          </a:p>
          <a:p>
            <a:pPr lvl="2" eaLnBrk="1" hangingPunct="1">
              <a:lnSpc>
                <a:spcPct val="80000"/>
              </a:lnSpc>
            </a:pPr>
            <a:r>
              <a:rPr lang="en-US" sz="1800" dirty="0"/>
              <a:t>More demand, higher price can be charged</a:t>
            </a:r>
          </a:p>
          <a:p>
            <a:pPr lvl="1" eaLnBrk="1" hangingPunct="1">
              <a:lnSpc>
                <a:spcPct val="80000"/>
              </a:lnSpc>
            </a:pPr>
            <a:r>
              <a:rPr lang="en-US" sz="2000" dirty="0"/>
              <a:t>Newness of Product: </a:t>
            </a:r>
          </a:p>
          <a:p>
            <a:pPr lvl="2" eaLnBrk="1" hangingPunct="1">
              <a:lnSpc>
                <a:spcPct val="80000"/>
              </a:lnSpc>
            </a:pPr>
            <a:r>
              <a:rPr lang="en-US" sz="1800" dirty="0"/>
              <a:t>Stage in product lifecycle  </a:t>
            </a:r>
            <a:r>
              <a:rPr lang="en-US" sz="1800" dirty="0" err="1">
                <a:sym typeface="Wingdings" charset="2"/>
              </a:rPr>
              <a:t></a:t>
            </a:r>
            <a:r>
              <a:rPr lang="en-US" sz="1800" dirty="0">
                <a:sym typeface="Wingdings" charset="2"/>
              </a:rPr>
              <a:t> newer product can charge higher prices</a:t>
            </a:r>
            <a:endParaRPr lang="en-US" sz="1800" dirty="0"/>
          </a:p>
          <a:p>
            <a:pPr lvl="1" eaLnBrk="1" hangingPunct="1">
              <a:lnSpc>
                <a:spcPct val="80000"/>
              </a:lnSpc>
            </a:pPr>
            <a:r>
              <a:rPr lang="en-US" sz="2000" dirty="0"/>
              <a:t>Single Product vs. Product Line</a:t>
            </a:r>
          </a:p>
          <a:p>
            <a:pPr lvl="2" eaLnBrk="1" hangingPunct="1">
              <a:lnSpc>
                <a:spcPct val="80000"/>
              </a:lnSpc>
            </a:pPr>
            <a:r>
              <a:rPr lang="en-US" sz="1800" dirty="0"/>
              <a:t>Must be consistent with other products in the market based on features</a:t>
            </a:r>
          </a:p>
          <a:p>
            <a:pPr lvl="1" eaLnBrk="1" hangingPunct="1">
              <a:lnSpc>
                <a:spcPct val="80000"/>
              </a:lnSpc>
            </a:pPr>
            <a:r>
              <a:rPr lang="en-US" sz="2000" dirty="0"/>
              <a:t>Cost of Producing and Marketing Product</a:t>
            </a:r>
          </a:p>
          <a:p>
            <a:pPr lvl="2" eaLnBrk="1" hangingPunct="1">
              <a:lnSpc>
                <a:spcPct val="80000"/>
              </a:lnSpc>
            </a:pPr>
            <a:r>
              <a:rPr lang="en-US" sz="1800" dirty="0"/>
              <a:t>Firm must cover cost of producing and marketing product</a:t>
            </a:r>
          </a:p>
          <a:p>
            <a:pPr lvl="1" eaLnBrk="1" hangingPunct="1">
              <a:lnSpc>
                <a:spcPct val="80000"/>
              </a:lnSpc>
            </a:pPr>
            <a:r>
              <a:rPr lang="en-US" sz="2000" dirty="0"/>
              <a:t>Cost of Changing Prices and Time Period they Apply</a:t>
            </a:r>
          </a:p>
          <a:p>
            <a:pPr lvl="2" eaLnBrk="1" hangingPunct="1">
              <a:lnSpc>
                <a:spcPct val="80000"/>
              </a:lnSpc>
            </a:pPr>
            <a:r>
              <a:rPr lang="en-US" sz="1800" dirty="0"/>
              <a:t>If selling to multiple consumers, time and effort to change product prices</a:t>
            </a:r>
          </a:p>
          <a:p>
            <a:pPr lvl="1" eaLnBrk="1" hangingPunct="1">
              <a:lnSpc>
                <a:spcPct val="80000"/>
              </a:lnSpc>
            </a:pPr>
            <a:r>
              <a:rPr lang="en-US" sz="2000" dirty="0"/>
              <a:t>Type of Competitive Markets</a:t>
            </a:r>
          </a:p>
          <a:p>
            <a:pPr lvl="2" eaLnBrk="1" hangingPunct="1">
              <a:lnSpc>
                <a:spcPct val="80000"/>
              </a:lnSpc>
            </a:pPr>
            <a:r>
              <a:rPr lang="en-US" sz="1800" dirty="0"/>
              <a:t>If market is highly competitive, harder to change prices</a:t>
            </a:r>
          </a:p>
          <a:p>
            <a:pPr lvl="1" eaLnBrk="1" hangingPunct="1">
              <a:lnSpc>
                <a:spcPct val="80000"/>
              </a:lnSpc>
            </a:pPr>
            <a:r>
              <a:rPr lang="en-US" sz="2000" dirty="0"/>
              <a:t>Competitors’ Prices</a:t>
            </a:r>
          </a:p>
          <a:p>
            <a:pPr lvl="2" eaLnBrk="1" hangingPunct="1">
              <a:lnSpc>
                <a:spcPct val="80000"/>
              </a:lnSpc>
            </a:pPr>
            <a:r>
              <a:rPr lang="en-US" sz="1800" dirty="0"/>
              <a:t>More difficult to change prices if competitors’ prices were “standard”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734" y="914401"/>
            <a:ext cx="1290484" cy="154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6387">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3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Competition</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17</a:t>
            </a:fld>
            <a:endParaRPr lang="en-US"/>
          </a:p>
        </p:txBody>
      </p:sp>
      <p:sp>
        <p:nvSpPr>
          <p:cNvPr id="4" name="Content Placeholder 3"/>
          <p:cNvSpPr>
            <a:spLocks noGrp="1"/>
          </p:cNvSpPr>
          <p:nvPr>
            <p:ph sz="quarter" idx="1"/>
          </p:nvPr>
        </p:nvSpPr>
        <p:spPr/>
        <p:txBody>
          <a:bodyPr/>
          <a:lstStyle/>
          <a:p>
            <a:r>
              <a:rPr lang="en-US" dirty="0" smtClean="0"/>
              <a:t>Pure Competition</a:t>
            </a:r>
          </a:p>
          <a:p>
            <a:pPr lvl="2"/>
            <a:r>
              <a:rPr lang="en-US" dirty="0" smtClean="0"/>
              <a:t>Selling identical products</a:t>
            </a:r>
          </a:p>
          <a:p>
            <a:r>
              <a:rPr lang="en-US" dirty="0" smtClean="0"/>
              <a:t>Monopolistic Competition</a:t>
            </a:r>
          </a:p>
          <a:p>
            <a:pPr lvl="2"/>
            <a:r>
              <a:rPr lang="en-US" dirty="0" smtClean="0"/>
              <a:t>competing producers sell products that are differentiated from one another as good but not perfect substitutes (such as from branding, quality, or location).</a:t>
            </a:r>
          </a:p>
          <a:p>
            <a:r>
              <a:rPr lang="en-US" dirty="0" smtClean="0"/>
              <a:t>Oligopoly </a:t>
            </a:r>
          </a:p>
          <a:p>
            <a:pPr lvl="2"/>
            <a:r>
              <a:rPr lang="en-US" dirty="0" smtClean="0"/>
              <a:t>market or industry is dominated by a small number of sellers</a:t>
            </a:r>
          </a:p>
          <a:p>
            <a:r>
              <a:rPr lang="en-US" dirty="0" smtClean="0"/>
              <a:t>Pure Monopoly</a:t>
            </a:r>
          </a:p>
          <a:p>
            <a:pPr lvl="2"/>
            <a:r>
              <a:rPr lang="en-US" dirty="0" smtClean="0"/>
              <a:t>a specific person or enterprise is the only supplier of a particular product</a:t>
            </a:r>
          </a:p>
          <a:p>
            <a:pPr lvl="2"/>
            <a:endParaRPr lang="en-US" dirty="0" smtClean="0"/>
          </a:p>
          <a:p>
            <a:pPr lvl="2"/>
            <a:endParaRPr lang="en-US" dirty="0" smtClean="0"/>
          </a:p>
        </p:txBody>
      </p:sp>
      <p:sp>
        <p:nvSpPr>
          <p:cNvPr id="5" name="Footer Placeholder 4"/>
          <p:cNvSpPr>
            <a:spLocks noGrp="1"/>
          </p:cNvSpPr>
          <p:nvPr>
            <p:ph type="ftr" sz="quarter" idx="3"/>
          </p:nvPr>
        </p:nvSpPr>
        <p:spPr/>
        <p:txBody>
          <a:bodyPr/>
          <a:lstStyle/>
          <a:p>
            <a:r>
              <a:rPr lang="en-US" smtClean="0"/>
              <a:t>Dr. Morgan K. Ward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44699" y="506458"/>
            <a:ext cx="7772400" cy="1143000"/>
          </a:xfrm>
        </p:spPr>
        <p:txBody>
          <a:bodyPr>
            <a:normAutofit fontScale="90000"/>
          </a:bodyPr>
          <a:lstStyle/>
          <a:p>
            <a:pPr eaLnBrk="1" hangingPunct="1"/>
            <a:r>
              <a:rPr lang="en-US" dirty="0" smtClean="0"/>
              <a:t>How Did Starbucks Deal with Constraints of This Product?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471" y="2124598"/>
            <a:ext cx="549306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a:t>Imagine you want to increase the price of this</a:t>
            </a:r>
          </a:p>
        </p:txBody>
      </p:sp>
      <p:sp>
        <p:nvSpPr>
          <p:cNvPr id="17411" name="Rectangle 3"/>
          <p:cNvSpPr>
            <a:spLocks noGrp="1" noChangeArrowheads="1"/>
          </p:cNvSpPr>
          <p:nvPr>
            <p:ph type="body" idx="1"/>
          </p:nvPr>
        </p:nvSpPr>
        <p:spPr/>
        <p:txBody>
          <a:bodyPr/>
          <a:lstStyle/>
          <a:p>
            <a:pPr eaLnBrk="1" hangingPunct="1"/>
            <a:r>
              <a:rPr lang="en-US"/>
              <a:t>What are your constraints?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414" y="2253430"/>
            <a:ext cx="3516876" cy="4339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 Strategy Overview</a:t>
            </a:r>
            <a:br>
              <a:rPr lang="en-US" dirty="0" smtClean="0"/>
            </a:br>
            <a:r>
              <a:rPr lang="en-US" dirty="0" smtClean="0"/>
              <a:t>– Basic Structure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grpSp>
        <p:nvGrpSpPr>
          <p:cNvPr id="4" name="Group 33"/>
          <p:cNvGrpSpPr/>
          <p:nvPr/>
        </p:nvGrpSpPr>
        <p:grpSpPr>
          <a:xfrm>
            <a:off x="1033800" y="1410844"/>
            <a:ext cx="7086600" cy="4801903"/>
            <a:chOff x="1371600" y="1524000"/>
            <a:chExt cx="7239000" cy="4905170"/>
          </a:xfrm>
        </p:grpSpPr>
        <p:grpSp>
          <p:nvGrpSpPr>
            <p:cNvPr id="6" name="Group 4"/>
            <p:cNvGrpSpPr>
              <a:grpSpLocks/>
            </p:cNvGrpSpPr>
            <p:nvPr/>
          </p:nvGrpSpPr>
          <p:grpSpPr bwMode="auto">
            <a:xfrm>
              <a:off x="1371600" y="1524000"/>
              <a:ext cx="7239000" cy="2971800"/>
              <a:chOff x="768" y="864"/>
              <a:chExt cx="4560" cy="1872"/>
            </a:xfrm>
          </p:grpSpPr>
          <p:sp>
            <p:nvSpPr>
              <p:cNvPr id="7" name="Rectangle 5"/>
              <p:cNvSpPr>
                <a:spLocks noChangeArrowheads="1"/>
              </p:cNvSpPr>
              <p:nvPr/>
            </p:nvSpPr>
            <p:spPr bwMode="auto">
              <a:xfrm>
                <a:off x="768" y="864"/>
                <a:ext cx="4560" cy="1872"/>
              </a:xfrm>
              <a:prstGeom prst="rect">
                <a:avLst/>
              </a:prstGeom>
              <a:solidFill>
                <a:srgbClr val="CCECFF"/>
              </a:solidFill>
              <a:ln w="9525">
                <a:solidFill>
                  <a:schemeClr val="tx1"/>
                </a:solidFill>
                <a:miter lim="800000"/>
                <a:headEnd/>
                <a:tailEnd/>
              </a:ln>
              <a:effectLst/>
            </p:spPr>
            <p:txBody>
              <a:bodyPr lIns="92075" tIns="46038" rIns="92075" bIns="46038" anchor="ctr">
                <a:prstTxWarp prst="textNoShape">
                  <a:avLst/>
                </a:prstTxWarp>
              </a:bodyPr>
              <a:lstStyle/>
              <a:p>
                <a:endParaRPr lang="en-US" sz="1000">
                  <a:latin typeface="+mj-lt"/>
                </a:endParaRPr>
              </a:p>
            </p:txBody>
          </p:sp>
          <p:sp>
            <p:nvSpPr>
              <p:cNvPr id="8" name="Text Box 6"/>
              <p:cNvSpPr txBox="1">
                <a:spLocks noChangeArrowheads="1"/>
              </p:cNvSpPr>
              <p:nvPr/>
            </p:nvSpPr>
            <p:spPr bwMode="auto">
              <a:xfrm>
                <a:off x="864" y="912"/>
                <a:ext cx="4368" cy="258"/>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Analyze the environment and set the strategy</a:t>
                </a:r>
              </a:p>
            </p:txBody>
          </p:sp>
        </p:grpSp>
        <p:sp>
          <p:nvSpPr>
            <p:cNvPr id="9" name="Rectangle 8"/>
            <p:cNvSpPr>
              <a:spLocks noChangeArrowheads="1"/>
            </p:cNvSpPr>
            <p:nvPr/>
          </p:nvSpPr>
          <p:spPr bwMode="auto">
            <a:xfrm>
              <a:off x="1371600" y="5526035"/>
              <a:ext cx="7239000" cy="377930"/>
            </a:xfrm>
            <a:prstGeom prst="rect">
              <a:avLst/>
            </a:prstGeom>
            <a:solidFill>
              <a:srgbClr val="CCECFF"/>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0" name="Text Box 9"/>
            <p:cNvSpPr txBox="1">
              <a:spLocks noChangeArrowheads="1"/>
            </p:cNvSpPr>
            <p:nvPr/>
          </p:nvSpPr>
          <p:spPr bwMode="auto">
            <a:xfrm>
              <a:off x="1447800" y="2286000"/>
              <a:ext cx="1752600" cy="912403"/>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Company</a:t>
              </a:r>
            </a:p>
            <a:p>
              <a:r>
                <a:rPr lang="en-US" sz="1600">
                  <a:latin typeface="+mj-lt"/>
                </a:rPr>
                <a:t>(strengths &amp; weaknesses)</a:t>
              </a:r>
            </a:p>
          </p:txBody>
        </p:sp>
        <p:sp>
          <p:nvSpPr>
            <p:cNvPr id="11" name="Text Box 10"/>
            <p:cNvSpPr txBox="1">
              <a:spLocks noChangeArrowheads="1"/>
            </p:cNvSpPr>
            <p:nvPr/>
          </p:nvSpPr>
          <p:spPr bwMode="auto">
            <a:xfrm>
              <a:off x="1600200" y="38862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Competition</a:t>
              </a:r>
            </a:p>
          </p:txBody>
        </p:sp>
        <p:sp>
          <p:nvSpPr>
            <p:cNvPr id="12" name="Text Box 11"/>
            <p:cNvSpPr txBox="1">
              <a:spLocks noChangeArrowheads="1"/>
            </p:cNvSpPr>
            <p:nvPr/>
          </p:nvSpPr>
          <p:spPr bwMode="auto">
            <a:xfrm>
              <a:off x="4953000" y="22860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Customers</a:t>
              </a:r>
            </a:p>
          </p:txBody>
        </p:sp>
        <p:grpSp>
          <p:nvGrpSpPr>
            <p:cNvPr id="13" name="Group 12"/>
            <p:cNvGrpSpPr>
              <a:grpSpLocks/>
            </p:cNvGrpSpPr>
            <p:nvPr/>
          </p:nvGrpSpPr>
          <p:grpSpPr bwMode="auto">
            <a:xfrm>
              <a:off x="4953000" y="3124200"/>
              <a:ext cx="3570288" cy="1216025"/>
              <a:chOff x="3024" y="1872"/>
              <a:chExt cx="2249" cy="766"/>
            </a:xfrm>
          </p:grpSpPr>
          <p:sp>
            <p:nvSpPr>
              <p:cNvPr id="14" name="AutoShape 13"/>
              <p:cNvSpPr>
                <a:spLocks noChangeArrowheads="1"/>
              </p:cNvSpPr>
              <p:nvPr/>
            </p:nvSpPr>
            <p:spPr bwMode="auto">
              <a:xfrm>
                <a:off x="3024" y="1876"/>
                <a:ext cx="432" cy="473"/>
              </a:xfrm>
              <a:custGeom>
                <a:avLst/>
                <a:gdLst>
                  <a:gd name="T0" fmla="*/ 324 w 21600"/>
                  <a:gd name="T1" fmla="*/ 0 h 21600"/>
                  <a:gd name="T2" fmla="*/ 0 w 21600"/>
                  <a:gd name="T3" fmla="*/ 192 h 21600"/>
                  <a:gd name="T4" fmla="*/ 324 w 21600"/>
                  <a:gd name="T5" fmla="*/ 384 h 21600"/>
                  <a:gd name="T6" fmla="*/ 432 w 21600"/>
                  <a:gd name="T7" fmla="*/ 192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5" name="Text Box 14"/>
              <p:cNvSpPr txBox="1">
                <a:spLocks noChangeArrowheads="1"/>
              </p:cNvSpPr>
              <p:nvPr/>
            </p:nvSpPr>
            <p:spPr bwMode="auto">
              <a:xfrm>
                <a:off x="3552" y="1872"/>
                <a:ext cx="1721" cy="766"/>
              </a:xfrm>
              <a:prstGeom prst="rect">
                <a:avLst/>
              </a:prstGeom>
              <a:solidFill>
                <a:srgbClr val="FFFF99"/>
              </a:solidFill>
              <a:ln w="9525">
                <a:solidFill>
                  <a:schemeClr val="tx1"/>
                </a:solidFill>
                <a:miter lim="800000"/>
                <a:headEnd/>
                <a:tailEnd/>
              </a:ln>
              <a:effectLst/>
            </p:spPr>
            <p:txBody>
              <a:bodyPr wrap="square" lIns="92075" tIns="46038" rIns="92075" bIns="46038">
                <a:prstTxWarp prst="textNoShape">
                  <a:avLst/>
                </a:prstTxWarp>
                <a:spAutoFit/>
              </a:bodyPr>
              <a:lstStyle/>
              <a:p>
                <a:pPr>
                  <a:lnSpc>
                    <a:spcPct val="120000"/>
                  </a:lnSpc>
                </a:pPr>
                <a:r>
                  <a:rPr lang="en-US" sz="2000" u="sng">
                    <a:latin typeface="+mj-lt"/>
                  </a:rPr>
                  <a:t>S</a:t>
                </a:r>
                <a:r>
                  <a:rPr lang="en-US" sz="2000">
                    <a:latin typeface="+mj-lt"/>
                  </a:rPr>
                  <a:t>egment the market</a:t>
                </a:r>
              </a:p>
              <a:p>
                <a:pPr>
                  <a:lnSpc>
                    <a:spcPct val="120000"/>
                  </a:lnSpc>
                </a:pPr>
                <a:r>
                  <a:rPr lang="en-US" sz="2000" u="sng">
                    <a:latin typeface="+mj-lt"/>
                  </a:rPr>
                  <a:t>T</a:t>
                </a:r>
                <a:r>
                  <a:rPr lang="en-US" sz="2000">
                    <a:latin typeface="+mj-lt"/>
                  </a:rPr>
                  <a:t>arget your customers</a:t>
                </a:r>
              </a:p>
              <a:p>
                <a:pPr>
                  <a:lnSpc>
                    <a:spcPct val="120000"/>
                  </a:lnSpc>
                </a:pPr>
                <a:r>
                  <a:rPr lang="en-US" sz="2000" u="sng">
                    <a:latin typeface="+mj-lt"/>
                  </a:rPr>
                  <a:t>P</a:t>
                </a:r>
                <a:r>
                  <a:rPr lang="en-US" sz="2000">
                    <a:latin typeface="+mj-lt"/>
                  </a:rPr>
                  <a:t>osition your product</a:t>
                </a:r>
              </a:p>
            </p:txBody>
          </p:sp>
        </p:grpSp>
        <p:sp>
          <p:nvSpPr>
            <p:cNvPr id="16" name="Text Box 15"/>
            <p:cNvSpPr txBox="1">
              <a:spLocks noChangeArrowheads="1"/>
            </p:cNvSpPr>
            <p:nvPr/>
          </p:nvSpPr>
          <p:spPr bwMode="auto">
            <a:xfrm>
              <a:off x="1524000" y="6019800"/>
              <a:ext cx="69342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Leveraging real tools to implement strategic objectives</a:t>
              </a:r>
            </a:p>
          </p:txBody>
        </p:sp>
        <p:sp>
          <p:nvSpPr>
            <p:cNvPr id="17" name="Text Box 16"/>
            <p:cNvSpPr txBox="1">
              <a:spLocks noChangeArrowheads="1"/>
            </p:cNvSpPr>
            <p:nvPr/>
          </p:nvSpPr>
          <p:spPr bwMode="auto">
            <a:xfrm>
              <a:off x="18288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Product</a:t>
              </a:r>
            </a:p>
          </p:txBody>
        </p:sp>
        <p:sp>
          <p:nvSpPr>
            <p:cNvPr id="18" name="Text Box 17"/>
            <p:cNvSpPr txBox="1">
              <a:spLocks noChangeArrowheads="1"/>
            </p:cNvSpPr>
            <p:nvPr/>
          </p:nvSpPr>
          <p:spPr bwMode="auto">
            <a:xfrm>
              <a:off x="35052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Price</a:t>
              </a:r>
            </a:p>
          </p:txBody>
        </p:sp>
        <p:sp>
          <p:nvSpPr>
            <p:cNvPr id="19" name="Text Box 18"/>
            <p:cNvSpPr txBox="1">
              <a:spLocks noChangeArrowheads="1"/>
            </p:cNvSpPr>
            <p:nvPr/>
          </p:nvSpPr>
          <p:spPr bwMode="auto">
            <a:xfrm>
              <a:off x="5181600" y="5334000"/>
              <a:ext cx="13716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Promotion</a:t>
              </a:r>
            </a:p>
          </p:txBody>
        </p:sp>
        <p:sp>
          <p:nvSpPr>
            <p:cNvPr id="20" name="Text Box 19"/>
            <p:cNvSpPr txBox="1">
              <a:spLocks noChangeArrowheads="1"/>
            </p:cNvSpPr>
            <p:nvPr/>
          </p:nvSpPr>
          <p:spPr bwMode="auto">
            <a:xfrm>
              <a:off x="70866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Place</a:t>
              </a:r>
            </a:p>
          </p:txBody>
        </p:sp>
        <p:grpSp>
          <p:nvGrpSpPr>
            <p:cNvPr id="21" name="Group 20"/>
            <p:cNvGrpSpPr>
              <a:grpSpLocks/>
            </p:cNvGrpSpPr>
            <p:nvPr/>
          </p:nvGrpSpPr>
          <p:grpSpPr bwMode="auto">
            <a:xfrm>
              <a:off x="2667000" y="4495800"/>
              <a:ext cx="4876800" cy="762000"/>
              <a:chOff x="1584" y="2736"/>
              <a:chExt cx="3072" cy="480"/>
            </a:xfrm>
          </p:grpSpPr>
          <p:sp>
            <p:nvSpPr>
              <p:cNvPr id="22" name="Line 21"/>
              <p:cNvSpPr>
                <a:spLocks noChangeShapeType="1"/>
              </p:cNvSpPr>
              <p:nvPr/>
            </p:nvSpPr>
            <p:spPr bwMode="auto">
              <a:xfrm flipH="1">
                <a:off x="1584" y="2736"/>
                <a:ext cx="1200"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3" name="Line 22"/>
              <p:cNvSpPr>
                <a:spLocks noChangeShapeType="1"/>
              </p:cNvSpPr>
              <p:nvPr/>
            </p:nvSpPr>
            <p:spPr bwMode="auto">
              <a:xfrm flipH="1">
                <a:off x="2496" y="2736"/>
                <a:ext cx="38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4" name="Line 23"/>
              <p:cNvSpPr>
                <a:spLocks noChangeShapeType="1"/>
              </p:cNvSpPr>
              <p:nvPr/>
            </p:nvSpPr>
            <p:spPr bwMode="auto">
              <a:xfrm>
                <a:off x="2976" y="2736"/>
                <a:ext cx="62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5" name="Line 24"/>
              <p:cNvSpPr>
                <a:spLocks noChangeShapeType="1"/>
              </p:cNvSpPr>
              <p:nvPr/>
            </p:nvSpPr>
            <p:spPr bwMode="auto">
              <a:xfrm>
                <a:off x="3120" y="2736"/>
                <a:ext cx="1536"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grpSp>
        <p:grpSp>
          <p:nvGrpSpPr>
            <p:cNvPr id="26" name="Group 25"/>
            <p:cNvGrpSpPr>
              <a:grpSpLocks/>
            </p:cNvGrpSpPr>
            <p:nvPr/>
          </p:nvGrpSpPr>
          <p:grpSpPr bwMode="auto">
            <a:xfrm>
              <a:off x="2743200" y="2516188"/>
              <a:ext cx="2209800" cy="1370013"/>
              <a:chOff x="1632" y="1489"/>
              <a:chExt cx="1392" cy="863"/>
            </a:xfrm>
          </p:grpSpPr>
          <p:sp>
            <p:nvSpPr>
              <p:cNvPr id="27" name="Oval 26"/>
              <p:cNvSpPr>
                <a:spLocks noChangeArrowheads="1"/>
              </p:cNvSpPr>
              <p:nvPr/>
            </p:nvSpPr>
            <p:spPr bwMode="auto">
              <a:xfrm>
                <a:off x="1632"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8" name="Oval 27"/>
              <p:cNvSpPr>
                <a:spLocks noChangeArrowheads="1"/>
              </p:cNvSpPr>
              <p:nvPr/>
            </p:nvSpPr>
            <p:spPr bwMode="auto">
              <a:xfrm>
                <a:off x="1872" y="2017"/>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9" name="Oval 28"/>
              <p:cNvSpPr>
                <a:spLocks noChangeArrowheads="1"/>
              </p:cNvSpPr>
              <p:nvPr/>
            </p:nvSpPr>
            <p:spPr bwMode="auto">
              <a:xfrm>
                <a:off x="2160"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nvGrpSpPr>
              <p:cNvPr id="30" name="Group 29"/>
              <p:cNvGrpSpPr>
                <a:grpSpLocks/>
              </p:cNvGrpSpPr>
              <p:nvPr/>
            </p:nvGrpSpPr>
            <p:grpSpPr bwMode="auto">
              <a:xfrm>
                <a:off x="1632" y="1489"/>
                <a:ext cx="1392" cy="863"/>
                <a:chOff x="1680" y="1489"/>
                <a:chExt cx="1392" cy="863"/>
              </a:xfrm>
            </p:grpSpPr>
            <p:sp>
              <p:nvSpPr>
                <p:cNvPr id="31" name="Oval 30"/>
                <p:cNvSpPr>
                  <a:spLocks noChangeArrowheads="1"/>
                </p:cNvSpPr>
                <p:nvPr/>
              </p:nvSpPr>
              <p:spPr bwMode="auto">
                <a:xfrm>
                  <a:off x="1680"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2" name="Oval 31"/>
                <p:cNvSpPr>
                  <a:spLocks noChangeArrowheads="1"/>
                </p:cNvSpPr>
                <p:nvPr/>
              </p:nvSpPr>
              <p:spPr bwMode="auto">
                <a:xfrm>
                  <a:off x="2208"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3" name="Oval 32"/>
                <p:cNvSpPr>
                  <a:spLocks noChangeArrowheads="1"/>
                </p:cNvSpPr>
                <p:nvPr/>
              </p:nvSpPr>
              <p:spPr bwMode="auto">
                <a:xfrm>
                  <a:off x="1920" y="2017"/>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grpSp>
      </p:grpSp>
      <p:sp>
        <p:nvSpPr>
          <p:cNvPr id="36" name="Right Arrow 35"/>
          <p:cNvSpPr/>
          <p:nvPr/>
        </p:nvSpPr>
        <p:spPr>
          <a:xfrm rot="13063582">
            <a:off x="4100195" y="5949380"/>
            <a:ext cx="1996808" cy="447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4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a:t>Step 2: Estimate Demand and Revenue</a:t>
            </a:r>
          </a:p>
        </p:txBody>
      </p:sp>
      <p:sp>
        <p:nvSpPr>
          <p:cNvPr id="18435" name="Rectangle 3"/>
          <p:cNvSpPr>
            <a:spLocks noGrp="1" noChangeArrowheads="1"/>
          </p:cNvSpPr>
          <p:nvPr>
            <p:ph type="body" idx="1"/>
          </p:nvPr>
        </p:nvSpPr>
        <p:spPr/>
        <p:txBody>
          <a:bodyPr/>
          <a:lstStyle/>
          <a:p>
            <a:pPr eaLnBrk="1" hangingPunct="1"/>
            <a:r>
              <a:rPr lang="en-US"/>
              <a:t>Translate consumer demand into expected revenue</a:t>
            </a:r>
          </a:p>
          <a:p>
            <a:pPr eaLnBrk="1" hangingPunct="1"/>
            <a:r>
              <a:rPr lang="en-US"/>
              <a:t>Intuition: Lower price, Increase demand. </a:t>
            </a:r>
          </a:p>
          <a:p>
            <a:pPr lvl="1" eaLnBrk="1" hangingPunct="1"/>
            <a:r>
              <a:rPr lang="en-US"/>
              <a:t>BUT, you have to offset less profit per product with volume</a:t>
            </a:r>
          </a:p>
          <a:p>
            <a:pPr lvl="1" eaLnBrk="1" hangingPunct="1">
              <a:buFont typeface="Wingdings" charset="2"/>
              <a:buNone/>
            </a:pPr>
            <a:r>
              <a:rPr lang="en-US"/>
              <a:t> </a:t>
            </a:r>
          </a:p>
          <a:p>
            <a:pPr eaLnBrk="1" hangingPunct="1">
              <a:buFont typeface="Wingdings" charset="2"/>
              <a:buNone/>
            </a:pPr>
            <a:endParaRPr lang="en-US"/>
          </a:p>
        </p:txBody>
      </p:sp>
      <p:sp>
        <p:nvSpPr>
          <p:cNvPr id="18436" name="Text Box 9"/>
          <p:cNvSpPr txBox="1">
            <a:spLocks noChangeArrowheads="1"/>
          </p:cNvSpPr>
          <p:nvPr/>
        </p:nvSpPr>
        <p:spPr bwMode="auto">
          <a:xfrm>
            <a:off x="762000" y="4025972"/>
            <a:ext cx="83820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latin typeface="+mj-lt"/>
              </a:rPr>
              <a:t>It’s not possible to offset losses in profits with volume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7FE4486-6110-984C-846B-F25EA8AF3D9E}" type="slidenum">
              <a:rPr lang="en-US" smtClean="0"/>
              <a:pPr/>
              <a:t>21</a:t>
            </a:fld>
            <a:endParaRPr lang="en-US"/>
          </a:p>
        </p:txBody>
      </p:sp>
      <p:sp>
        <p:nvSpPr>
          <p:cNvPr id="4" name="Content Placeholder 3"/>
          <p:cNvSpPr>
            <a:spLocks noGrp="1"/>
          </p:cNvSpPr>
          <p:nvPr>
            <p:ph sz="quarter" idx="1"/>
          </p:nvPr>
        </p:nvSpPr>
        <p:spPr/>
        <p:txBody>
          <a:bodyPr/>
          <a:lstStyle/>
          <a:p>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78" y="515309"/>
            <a:ext cx="4588122" cy="344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052882"/>
            <a:ext cx="4572000" cy="361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434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Demand Curve</a:t>
            </a:r>
          </a:p>
        </p:txBody>
      </p:sp>
      <p:sp>
        <p:nvSpPr>
          <p:cNvPr id="19459" name="Rectangle 3"/>
          <p:cNvSpPr>
            <a:spLocks noGrp="1" noChangeArrowheads="1"/>
          </p:cNvSpPr>
          <p:nvPr>
            <p:ph type="body" idx="1"/>
          </p:nvPr>
        </p:nvSpPr>
        <p:spPr>
          <a:xfrm>
            <a:off x="1219200" y="1600200"/>
            <a:ext cx="7848600" cy="4114800"/>
          </a:xfrm>
        </p:spPr>
        <p:txBody>
          <a:bodyPr/>
          <a:lstStyle/>
          <a:p>
            <a:pPr eaLnBrk="1" hangingPunct="1"/>
            <a:r>
              <a:rPr lang="en-US"/>
              <a:t>Graph relating the quantity sold and price</a:t>
            </a:r>
          </a:p>
        </p:txBody>
      </p:sp>
      <p:pic>
        <p:nvPicPr>
          <p:cNvPr id="19460" name="Picture 4" descr="Fig13-6a"/>
          <p:cNvPicPr>
            <a:picLocks noChangeAspect="1" noChangeArrowheads="1"/>
          </p:cNvPicPr>
          <p:nvPr/>
        </p:nvPicPr>
        <p:blipFill>
          <a:blip r:embed="rId3"/>
          <a:srcRect/>
          <a:stretch>
            <a:fillRect/>
          </a:stretch>
        </p:blipFill>
        <p:spPr bwMode="auto">
          <a:xfrm>
            <a:off x="398280" y="2111440"/>
            <a:ext cx="4114800" cy="3657600"/>
          </a:xfrm>
          <a:prstGeom prst="rect">
            <a:avLst/>
          </a:prstGeom>
          <a:noFill/>
          <a:ln w="9525">
            <a:noFill/>
            <a:miter lim="800000"/>
            <a:headEnd/>
            <a:tailEnd/>
          </a:ln>
        </p:spPr>
      </p:pic>
      <p:sp>
        <p:nvSpPr>
          <p:cNvPr id="19461" name="Rectangle 5"/>
          <p:cNvSpPr>
            <a:spLocks noChangeArrowheads="1"/>
          </p:cNvSpPr>
          <p:nvPr/>
        </p:nvSpPr>
        <p:spPr bwMode="auto">
          <a:xfrm>
            <a:off x="871684" y="5650170"/>
            <a:ext cx="3533775" cy="685800"/>
          </a:xfrm>
          <a:prstGeom prst="rect">
            <a:avLst/>
          </a:prstGeom>
          <a:noFill/>
          <a:ln w="9525">
            <a:noFill/>
            <a:miter lim="800000"/>
            <a:headEnd/>
            <a:tailEnd/>
          </a:ln>
          <a:effectLst/>
        </p:spPr>
        <p:txBody>
          <a:bodyPr wrap="none" anchor="ctr">
            <a:prstTxWarp prst="textNoShape">
              <a:avLst/>
            </a:prstTxWarp>
          </a:bodyPr>
          <a:lstStyle/>
          <a:p>
            <a:pPr algn="ctr" eaLnBrk="1" hangingPunct="1">
              <a:buClr>
                <a:srgbClr val="CC3300"/>
              </a:buClr>
            </a:pPr>
            <a:r>
              <a:rPr lang="en-US" sz="1600" b="1" dirty="0">
                <a:latin typeface="+mj-lt"/>
              </a:rPr>
              <a:t>Demand curve under</a:t>
            </a:r>
            <a:br>
              <a:rPr lang="en-US" sz="1600" b="1" dirty="0">
                <a:latin typeface="+mj-lt"/>
              </a:rPr>
            </a:br>
            <a:r>
              <a:rPr lang="en-US" sz="1600" b="1" dirty="0">
                <a:latin typeface="+mj-lt"/>
              </a:rPr>
              <a:t>initial conditions</a:t>
            </a:r>
            <a:endParaRPr lang="en-US" sz="1600" b="1" dirty="0">
              <a:solidFill>
                <a:srgbClr val="0066FF"/>
              </a:solidFill>
              <a:latin typeface="+mj-lt"/>
            </a:endParaRPr>
          </a:p>
        </p:txBody>
      </p:sp>
      <p:sp>
        <p:nvSpPr>
          <p:cNvPr id="19462" name="Rectangle 6"/>
          <p:cNvSpPr>
            <a:spLocks noChangeArrowheads="1"/>
          </p:cNvSpPr>
          <p:nvPr/>
        </p:nvSpPr>
        <p:spPr bwMode="auto">
          <a:xfrm>
            <a:off x="4541208" y="5517210"/>
            <a:ext cx="4724400" cy="914400"/>
          </a:xfrm>
          <a:prstGeom prst="rect">
            <a:avLst/>
          </a:prstGeom>
          <a:noFill/>
          <a:ln w="9525">
            <a:noFill/>
            <a:miter lim="800000"/>
            <a:headEnd/>
            <a:tailEnd/>
          </a:ln>
          <a:effectLst/>
        </p:spPr>
        <p:txBody>
          <a:bodyPr wrap="none" anchor="ctr">
            <a:prstTxWarp prst="textNoShape">
              <a:avLst/>
            </a:prstTxWarp>
          </a:bodyPr>
          <a:lstStyle/>
          <a:p>
            <a:pPr algn="ctr" eaLnBrk="1" hangingPunct="1">
              <a:buClr>
                <a:srgbClr val="CC3300"/>
              </a:buClr>
            </a:pPr>
            <a:r>
              <a:rPr lang="en-US" sz="1600" b="1" dirty="0">
                <a:latin typeface="+mj-lt"/>
              </a:rPr>
              <a:t>Shift in the demand curve with more</a:t>
            </a:r>
            <a:br>
              <a:rPr lang="en-US" sz="1600" b="1" dirty="0">
                <a:latin typeface="+mj-lt"/>
              </a:rPr>
            </a:br>
            <a:r>
              <a:rPr lang="en-US" sz="1600" b="1" dirty="0">
                <a:latin typeface="+mj-lt"/>
              </a:rPr>
              <a:t>favorable conditions</a:t>
            </a:r>
            <a:endParaRPr lang="en-US" sz="1600" b="1" dirty="0">
              <a:solidFill>
                <a:srgbClr val="0066FF"/>
              </a:solidFill>
              <a:latin typeface="+mj-lt"/>
            </a:endParaRPr>
          </a:p>
        </p:txBody>
      </p:sp>
      <p:pic>
        <p:nvPicPr>
          <p:cNvPr id="19463" name="Picture 7" descr="Fig13-6b"/>
          <p:cNvPicPr>
            <a:picLocks noChangeAspect="1" noChangeArrowheads="1"/>
          </p:cNvPicPr>
          <p:nvPr/>
        </p:nvPicPr>
        <p:blipFill>
          <a:blip r:embed="rId4"/>
          <a:srcRect/>
          <a:stretch>
            <a:fillRect/>
          </a:stretch>
        </p:blipFill>
        <p:spPr bwMode="auto">
          <a:xfrm>
            <a:off x="4490928" y="2097930"/>
            <a:ext cx="41148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99175" y="609600"/>
            <a:ext cx="8226425" cy="457200"/>
          </a:xfrm>
          <a:prstGeom prst="rect">
            <a:avLst/>
          </a:prstGeom>
          <a:noFill/>
          <a:ln w="9525">
            <a:noFill/>
            <a:miter lim="800000"/>
            <a:headEnd/>
            <a:tailEnd/>
          </a:ln>
        </p:spPr>
        <p:txBody>
          <a:bodyPr anchor="ctr">
            <a:prstTxWarp prst="textNoShape">
              <a:avLst/>
            </a:prstTxWarp>
          </a:bodyPr>
          <a:lstStyle/>
          <a:p>
            <a:pPr eaLnBrk="1" hangingPunct="1"/>
            <a:r>
              <a:rPr lang="en-US" sz="4200" dirty="0">
                <a:solidFill>
                  <a:schemeClr val="tx2"/>
                </a:solidFill>
                <a:latin typeface="+mj-lt"/>
              </a:rPr>
              <a:t>Fundamental revenue concepts</a:t>
            </a:r>
          </a:p>
        </p:txBody>
      </p:sp>
      <p:sp>
        <p:nvSpPr>
          <p:cNvPr id="20483" name="Rectangle 3"/>
          <p:cNvSpPr>
            <a:spLocks noChangeArrowheads="1"/>
          </p:cNvSpPr>
          <p:nvPr/>
        </p:nvSpPr>
        <p:spPr bwMode="auto">
          <a:xfrm>
            <a:off x="8153400" y="6672263"/>
            <a:ext cx="914400" cy="109537"/>
          </a:xfrm>
          <a:prstGeom prst="rect">
            <a:avLst/>
          </a:prstGeom>
          <a:noFill/>
          <a:ln w="9525">
            <a:noFill/>
            <a:miter lim="800000"/>
            <a:headEnd/>
            <a:tailEnd/>
          </a:ln>
          <a:effectLst/>
        </p:spPr>
        <p:txBody>
          <a:bodyPr anchor="ctr">
            <a:prstTxWarp prst="textNoShape">
              <a:avLst/>
            </a:prstTxWarp>
          </a:bodyPr>
          <a:lstStyle/>
          <a:p>
            <a:pPr algn="r" eaLnBrk="1" hangingPunct="1"/>
            <a:r>
              <a:rPr lang="en-US" sz="700">
                <a:latin typeface="Times New Roman" charset="0"/>
              </a:rPr>
              <a:t>Slide 13-32</a:t>
            </a:r>
          </a:p>
        </p:txBody>
      </p:sp>
      <p:pic>
        <p:nvPicPr>
          <p:cNvPr id="20484" name="Picture 4" descr="Fig13-7"/>
          <p:cNvPicPr>
            <a:picLocks noChangeAspect="1" noChangeArrowheads="1"/>
          </p:cNvPicPr>
          <p:nvPr/>
        </p:nvPicPr>
        <p:blipFill>
          <a:blip r:embed="rId3"/>
          <a:srcRect/>
          <a:stretch>
            <a:fillRect/>
          </a:stretch>
        </p:blipFill>
        <p:spPr bwMode="auto">
          <a:xfrm>
            <a:off x="391821" y="1371145"/>
            <a:ext cx="8231187" cy="4803775"/>
          </a:xfrm>
          <a:prstGeom prst="rect">
            <a:avLst/>
          </a:prstGeom>
          <a:noFill/>
          <a:ln w="9525">
            <a:noFill/>
            <a:miter lim="800000"/>
            <a:headEnd/>
            <a:tailEnd/>
          </a:ln>
        </p:spPr>
      </p:pic>
      <p:sp>
        <p:nvSpPr>
          <p:cNvPr id="5" name="TextBox 4"/>
          <p:cNvSpPr txBox="1"/>
          <p:nvPr/>
        </p:nvSpPr>
        <p:spPr>
          <a:xfrm>
            <a:off x="6097720" y="5194935"/>
            <a:ext cx="2525288" cy="1477328"/>
          </a:xfrm>
          <a:prstGeom prst="rect">
            <a:avLst/>
          </a:prstGeom>
          <a:solidFill>
            <a:schemeClr val="bg2">
              <a:lumMod val="90000"/>
            </a:schemeClr>
          </a:solidFill>
        </p:spPr>
        <p:txBody>
          <a:bodyPr wrap="square" rtlCol="0">
            <a:spAutoFit/>
          </a:bodyPr>
          <a:lstStyle/>
          <a:p>
            <a:r>
              <a:rPr lang="en-US" dirty="0" smtClean="0">
                <a:latin typeface="+mj-lt"/>
              </a:rPr>
              <a:t>**In other words, MR is the additional revenue that will be generated or lost by increasing product sales by 1 unit</a:t>
            </a:r>
            <a:r>
              <a:rPr lang="en-US" dirty="0" smtClean="0"/>
              <a:t>.</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8153400" y="6672263"/>
            <a:ext cx="914400" cy="109537"/>
          </a:xfrm>
          <a:prstGeom prst="rect">
            <a:avLst/>
          </a:prstGeom>
          <a:noFill/>
          <a:ln w="9525">
            <a:noFill/>
            <a:miter lim="800000"/>
            <a:headEnd/>
            <a:tailEnd/>
          </a:ln>
          <a:effectLst/>
        </p:spPr>
        <p:txBody>
          <a:bodyPr anchor="ctr">
            <a:prstTxWarp prst="textNoShape">
              <a:avLst/>
            </a:prstTxWarp>
          </a:bodyPr>
          <a:lstStyle/>
          <a:p>
            <a:pPr algn="r" eaLnBrk="1" hangingPunct="1"/>
            <a:r>
              <a:rPr lang="en-US" sz="700">
                <a:latin typeface="Times New Roman" charset="0"/>
              </a:rPr>
              <a:t>Slide 13-33</a:t>
            </a:r>
          </a:p>
        </p:txBody>
      </p:sp>
      <p:sp>
        <p:nvSpPr>
          <p:cNvPr id="21507" name="Rectangle 3"/>
          <p:cNvSpPr>
            <a:spLocks noChangeArrowheads="1"/>
          </p:cNvSpPr>
          <p:nvPr/>
        </p:nvSpPr>
        <p:spPr bwMode="auto">
          <a:xfrm>
            <a:off x="590120" y="236142"/>
            <a:ext cx="9144000" cy="1143000"/>
          </a:xfrm>
          <a:prstGeom prst="rect">
            <a:avLst/>
          </a:prstGeom>
          <a:noFill/>
          <a:ln w="9525">
            <a:noFill/>
            <a:miter lim="800000"/>
            <a:headEnd/>
            <a:tailEnd/>
          </a:ln>
        </p:spPr>
        <p:txBody>
          <a:bodyPr anchor="ctr">
            <a:prstTxWarp prst="textNoShape">
              <a:avLst/>
            </a:prstTxWarp>
          </a:bodyPr>
          <a:lstStyle/>
          <a:p>
            <a:pPr eaLnBrk="1" hangingPunct="1"/>
            <a:r>
              <a:rPr lang="en-US" sz="4100" dirty="0">
                <a:solidFill>
                  <a:schemeClr val="tx2"/>
                </a:solidFill>
                <a:latin typeface="+mj-lt"/>
              </a:rPr>
              <a:t>How a demand curve affects total, average, and marginal revenue</a:t>
            </a:r>
          </a:p>
        </p:txBody>
      </p:sp>
      <p:pic>
        <p:nvPicPr>
          <p:cNvPr id="21508" name="Picture 4" descr="Fig13-8"/>
          <p:cNvPicPr>
            <a:picLocks noChangeAspect="1" noChangeArrowheads="1"/>
          </p:cNvPicPr>
          <p:nvPr/>
        </p:nvPicPr>
        <p:blipFill>
          <a:blip r:embed="rId3"/>
          <a:srcRect/>
          <a:stretch>
            <a:fillRect/>
          </a:stretch>
        </p:blipFill>
        <p:spPr bwMode="auto">
          <a:xfrm>
            <a:off x="208435" y="1482330"/>
            <a:ext cx="7773987" cy="5260975"/>
          </a:xfrm>
          <a:prstGeom prst="rect">
            <a:avLst/>
          </a:prstGeom>
          <a:noFill/>
          <a:ln w="9525">
            <a:noFill/>
            <a:miter lim="800000"/>
            <a:headEnd/>
            <a:tailEnd/>
          </a:ln>
        </p:spPr>
      </p:pic>
      <p:sp>
        <p:nvSpPr>
          <p:cNvPr id="5" name="TextBox 4"/>
          <p:cNvSpPr txBox="1"/>
          <p:nvPr/>
        </p:nvSpPr>
        <p:spPr>
          <a:xfrm>
            <a:off x="7092616" y="1379142"/>
            <a:ext cx="1874921" cy="1708160"/>
          </a:xfrm>
          <a:prstGeom prst="rect">
            <a:avLst/>
          </a:prstGeom>
          <a:solidFill>
            <a:schemeClr val="accent1">
              <a:lumMod val="40000"/>
              <a:lumOff val="60000"/>
            </a:schemeClr>
          </a:solidFill>
        </p:spPr>
        <p:txBody>
          <a:bodyPr wrap="square" rtlCol="0">
            <a:spAutoFit/>
          </a:bodyPr>
          <a:lstStyle/>
          <a:p>
            <a:r>
              <a:rPr lang="en-US" sz="1500" b="1" dirty="0" smtClean="0">
                <a:latin typeface="+mj-lt"/>
              </a:rPr>
              <a:t>As price decreases and demand increases from A –D, total revenue </a:t>
            </a:r>
            <a:r>
              <a:rPr lang="en-US" sz="1500" b="1" i="1" dirty="0" smtClean="0">
                <a:latin typeface="+mj-lt"/>
              </a:rPr>
              <a:t>increases; </a:t>
            </a:r>
            <a:r>
              <a:rPr lang="en-US" sz="1500" b="1" dirty="0" smtClean="0">
                <a:latin typeface="+mj-lt"/>
              </a:rPr>
              <a:t>D – G total revenue </a:t>
            </a:r>
            <a:r>
              <a:rPr lang="en-US" sz="1500" b="1" i="1" dirty="0" smtClean="0">
                <a:latin typeface="+mj-lt"/>
              </a:rPr>
              <a:t>decreases</a:t>
            </a:r>
            <a:endParaRPr lang="en-US" sz="1500" b="1" i="1" dirty="0">
              <a:latin typeface="+mj-lt"/>
            </a:endParaRPr>
          </a:p>
        </p:txBody>
      </p:sp>
      <p:cxnSp>
        <p:nvCxnSpPr>
          <p:cNvPr id="11" name="Straight Arrow Connector 10"/>
          <p:cNvCxnSpPr/>
          <p:nvPr/>
        </p:nvCxnSpPr>
        <p:spPr>
          <a:xfrm flipH="1">
            <a:off x="4924928" y="2390274"/>
            <a:ext cx="1187116" cy="32405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342149" y="2390274"/>
            <a:ext cx="376989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4168" y="3882189"/>
            <a:ext cx="2115231" cy="1246495"/>
          </a:xfrm>
          <a:prstGeom prst="rect">
            <a:avLst/>
          </a:prstGeom>
          <a:solidFill>
            <a:schemeClr val="bg2">
              <a:lumMod val="90000"/>
            </a:schemeClr>
          </a:solidFill>
        </p:spPr>
        <p:txBody>
          <a:bodyPr wrap="square" rtlCol="0">
            <a:spAutoFit/>
          </a:bodyPr>
          <a:lstStyle/>
          <a:p>
            <a:r>
              <a:rPr lang="en-US" sz="1500" b="1" dirty="0" smtClean="0">
                <a:latin typeface="+mj-lt"/>
              </a:rPr>
              <a:t>At  4.5 sold, marginal revenue is 0. No more additional revenue can be generated by selling one more Newsweek! </a:t>
            </a:r>
            <a:endParaRPr lang="en-US" sz="1500" b="1" dirty="0"/>
          </a:p>
        </p:txBody>
      </p:sp>
      <p:cxnSp>
        <p:nvCxnSpPr>
          <p:cNvPr id="16" name="Straight Arrow Connector 15"/>
          <p:cNvCxnSpPr>
            <a:stCxn id="14" idx="0"/>
          </p:cNvCxnSpPr>
          <p:nvPr/>
        </p:nvCxnSpPr>
        <p:spPr>
          <a:xfrm>
            <a:off x="993448" y="3882189"/>
            <a:ext cx="128453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0"/>
          </p:cNvCxnSpPr>
          <p:nvPr/>
        </p:nvCxnSpPr>
        <p:spPr>
          <a:xfrm>
            <a:off x="993448" y="3882189"/>
            <a:ext cx="6099168" cy="1748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par>
                                <p:cTn id="12" presetID="2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0"/>
            <a:ext cx="8382000" cy="1527175"/>
          </a:xfrm>
        </p:spPr>
        <p:txBody>
          <a:bodyPr/>
          <a:lstStyle/>
          <a:p>
            <a:pPr eaLnBrk="1" hangingPunct="1"/>
            <a:r>
              <a:rPr lang="en-US" dirty="0"/>
              <a:t>Marginal Analysis and Profit Max</a:t>
            </a:r>
          </a:p>
        </p:txBody>
      </p:sp>
      <p:sp>
        <p:nvSpPr>
          <p:cNvPr id="25603" name="Rectangle 3"/>
          <p:cNvSpPr>
            <a:spLocks noGrp="1" noChangeArrowheads="1"/>
          </p:cNvSpPr>
          <p:nvPr>
            <p:ph type="body" idx="1"/>
          </p:nvPr>
        </p:nvSpPr>
        <p:spPr>
          <a:xfrm>
            <a:off x="152400" y="1527175"/>
            <a:ext cx="8686800" cy="4114800"/>
          </a:xfrm>
        </p:spPr>
        <p:txBody>
          <a:bodyPr/>
          <a:lstStyle/>
          <a:p>
            <a:pPr eaLnBrk="1" hangingPunct="1"/>
            <a:r>
              <a:rPr lang="en-US" sz="2600" dirty="0"/>
              <a:t>Marginal Analysis </a:t>
            </a:r>
          </a:p>
          <a:p>
            <a:pPr lvl="1" eaLnBrk="1" hangingPunct="1"/>
            <a:r>
              <a:rPr lang="en-US" dirty="0"/>
              <a:t>Incremental costs against incremental revenues</a:t>
            </a:r>
          </a:p>
          <a:p>
            <a:pPr lvl="1" eaLnBrk="1" hangingPunct="1"/>
            <a:endParaRPr lang="en-US" dirty="0"/>
          </a:p>
          <a:p>
            <a:pPr eaLnBrk="1" hangingPunct="1"/>
            <a:r>
              <a:rPr lang="en-US" b="1" dirty="0"/>
              <a:t>Big Idea:</a:t>
            </a:r>
            <a:r>
              <a:rPr lang="en-US" dirty="0"/>
              <a:t> as long as revenue received from the sale of an additional product (marginal revenue) is greater than the additional cost of producing and selling it (marginal cost), a firm will expand its output of product</a:t>
            </a:r>
          </a:p>
          <a:p>
            <a:pPr eaLnBrk="1" hangingPunct="1">
              <a:buFont typeface="Wingdings" charset="2"/>
              <a:buNone/>
            </a:pPr>
            <a:endParaRPr lang="en-US" sz="1200" dirty="0"/>
          </a:p>
        </p:txBody>
      </p:sp>
    </p:spTree>
    <p:extLst>
      <p:ext uri="{BB962C8B-B14F-4D97-AF65-F5344CB8AC3E}">
        <p14:creationId xmlns:p14="http://schemas.microsoft.com/office/powerpoint/2010/main" val="2829141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Elasticity of Demand</a:t>
            </a:r>
          </a:p>
        </p:txBody>
      </p:sp>
      <p:sp>
        <p:nvSpPr>
          <p:cNvPr id="22531" name="Rectangle 3"/>
          <p:cNvSpPr>
            <a:spLocks noGrp="1" noChangeArrowheads="1"/>
          </p:cNvSpPr>
          <p:nvPr>
            <p:ph type="body" idx="1"/>
          </p:nvPr>
        </p:nvSpPr>
        <p:spPr>
          <a:xfrm>
            <a:off x="430176" y="1369460"/>
            <a:ext cx="8686800" cy="4114800"/>
          </a:xfrm>
        </p:spPr>
        <p:txBody>
          <a:bodyPr/>
          <a:lstStyle/>
          <a:p>
            <a:pPr eaLnBrk="1" hangingPunct="1"/>
            <a:r>
              <a:rPr lang="en-US" sz="2600" dirty="0"/>
              <a:t>How sensitive are consumers to changes in price?</a:t>
            </a:r>
            <a:r>
              <a:rPr lang="en-US" dirty="0"/>
              <a:t> </a:t>
            </a:r>
          </a:p>
          <a:p>
            <a:pPr eaLnBrk="1" hangingPunct="1">
              <a:buFont typeface="Wingdings" charset="2"/>
              <a:buNone/>
            </a:pPr>
            <a:endParaRPr lang="en-US" sz="1200" dirty="0"/>
          </a:p>
          <a:p>
            <a:pPr eaLnBrk="1" hangingPunct="1">
              <a:buFont typeface="Wingdings" charset="2"/>
              <a:buNone/>
            </a:pPr>
            <a:r>
              <a:rPr lang="en-US" sz="2000" dirty="0"/>
              <a:t>Price Elasticity of Demand = %     in  Quant. Demanded</a:t>
            </a:r>
          </a:p>
          <a:p>
            <a:pPr eaLnBrk="1" hangingPunct="1">
              <a:buFont typeface="Wingdings" charset="2"/>
              <a:buNone/>
            </a:pPr>
            <a:r>
              <a:rPr lang="en-US" sz="2000" dirty="0"/>
              <a:t>						  </a:t>
            </a:r>
          </a:p>
          <a:p>
            <a:pPr eaLnBrk="1" hangingPunct="1">
              <a:buFont typeface="Wingdings" charset="2"/>
              <a:buNone/>
            </a:pPr>
            <a:r>
              <a:rPr lang="en-US" sz="2000" dirty="0"/>
              <a:t>					</a:t>
            </a:r>
            <a:r>
              <a:rPr lang="en-US" sz="2000" dirty="0" smtClean="0"/>
              <a:t>%      </a:t>
            </a:r>
            <a:r>
              <a:rPr lang="en-US" sz="2000" dirty="0"/>
              <a:t>in Price</a:t>
            </a:r>
          </a:p>
        </p:txBody>
      </p:sp>
      <p:sp>
        <p:nvSpPr>
          <p:cNvPr id="22532" name="Line 4"/>
          <p:cNvSpPr>
            <a:spLocks noChangeShapeType="1"/>
          </p:cNvSpPr>
          <p:nvPr/>
        </p:nvSpPr>
        <p:spPr bwMode="auto">
          <a:xfrm>
            <a:off x="3145248" y="2688485"/>
            <a:ext cx="40386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2533" name="AutoShape 5"/>
          <p:cNvSpPr>
            <a:spLocks noChangeArrowheads="1"/>
          </p:cNvSpPr>
          <p:nvPr/>
        </p:nvSpPr>
        <p:spPr bwMode="auto">
          <a:xfrm>
            <a:off x="3816761" y="2164895"/>
            <a:ext cx="228600" cy="304800"/>
          </a:xfrm>
          <a:prstGeom prst="triangle">
            <a:avLst>
              <a:gd name="adj" fmla="val 50000"/>
            </a:avLst>
          </a:prstGeom>
          <a:noFill/>
          <a:ln w="12700">
            <a:solidFill>
              <a:schemeClr val="tx2"/>
            </a:solidFill>
            <a:miter lim="800000"/>
            <a:headEnd/>
            <a:tailEnd/>
          </a:ln>
          <a:effectLst/>
        </p:spPr>
        <p:txBody>
          <a:bodyPr wrap="none" anchor="ctr">
            <a:prstTxWarp prst="textNoShape">
              <a:avLst/>
            </a:prstTxWarp>
          </a:bodyPr>
          <a:lstStyle/>
          <a:p>
            <a:endParaRPr lang="en-US"/>
          </a:p>
        </p:txBody>
      </p:sp>
      <p:sp>
        <p:nvSpPr>
          <p:cNvPr id="22534" name="AutoShape 6"/>
          <p:cNvSpPr>
            <a:spLocks noChangeArrowheads="1"/>
          </p:cNvSpPr>
          <p:nvPr/>
        </p:nvSpPr>
        <p:spPr bwMode="auto">
          <a:xfrm>
            <a:off x="4472352" y="2919410"/>
            <a:ext cx="228600" cy="304800"/>
          </a:xfrm>
          <a:prstGeom prst="triangle">
            <a:avLst>
              <a:gd name="adj" fmla="val 50000"/>
            </a:avLst>
          </a:prstGeom>
          <a:noFill/>
          <a:ln w="12700">
            <a:solidFill>
              <a:schemeClr val="tx2"/>
            </a:solidFill>
            <a:miter lim="800000"/>
            <a:headEnd/>
            <a:tailEnd/>
          </a:ln>
          <a:effectLst/>
        </p:spPr>
        <p:txBody>
          <a:bodyPr wrap="none" anchor="ctr">
            <a:prstTxWarp prst="textNoShape">
              <a:avLst/>
            </a:prstTxWarp>
          </a:bodyPr>
          <a:lstStyle/>
          <a:p>
            <a:endParaRPr lang="en-US"/>
          </a:p>
        </p:txBody>
      </p:sp>
      <p:sp>
        <p:nvSpPr>
          <p:cNvPr id="22535" name="Rectangle 8"/>
          <p:cNvSpPr>
            <a:spLocks noChangeArrowheads="1"/>
          </p:cNvSpPr>
          <p:nvPr/>
        </p:nvSpPr>
        <p:spPr bwMode="auto">
          <a:xfrm>
            <a:off x="94584" y="3089110"/>
            <a:ext cx="8686800" cy="4114800"/>
          </a:xfrm>
          <a:prstGeom prst="rect">
            <a:avLst/>
          </a:prstGeom>
          <a:noFill/>
          <a:ln w="9525">
            <a:noFill/>
            <a:miter lim="800000"/>
            <a:headEnd/>
            <a:tailEnd/>
          </a:ln>
          <a:effectLst/>
        </p:spPr>
        <p:txBody>
          <a:bodyPr>
            <a:prstTxWarp prst="textNoShape">
              <a:avLst/>
            </a:prstTxWarp>
          </a:bodyPr>
          <a:lstStyle/>
          <a:p>
            <a:pPr marL="342900" indent="-342900" eaLnBrk="1" hangingPunct="1">
              <a:spcBef>
                <a:spcPct val="20000"/>
              </a:spcBef>
              <a:buClr>
                <a:schemeClr val="tx1"/>
              </a:buClr>
              <a:buSzPct val="70000"/>
              <a:buFont typeface="Wingdings" charset="2"/>
              <a:buChar char="¢"/>
            </a:pPr>
            <a:r>
              <a:rPr lang="en-US" sz="2600" dirty="0">
                <a:solidFill>
                  <a:schemeClr val="tx2"/>
                </a:solidFill>
                <a:latin typeface="+mj-lt"/>
              </a:rPr>
              <a:t>Elastic Demand </a:t>
            </a:r>
          </a:p>
          <a:p>
            <a:pPr marL="742950" lvl="1" indent="-285750" eaLnBrk="1" hangingPunct="1">
              <a:spcBef>
                <a:spcPct val="20000"/>
              </a:spcBef>
              <a:buClr>
                <a:schemeClr val="accent1"/>
              </a:buClr>
              <a:buSzPct val="75000"/>
              <a:buFont typeface="Wingdings" charset="2"/>
              <a:buChar char="l"/>
            </a:pPr>
            <a:r>
              <a:rPr lang="en-US" sz="2000" dirty="0">
                <a:solidFill>
                  <a:schemeClr val="tx2"/>
                </a:solidFill>
                <a:latin typeface="+mj-lt"/>
              </a:rPr>
              <a:t>When 1% decrease in price produces </a:t>
            </a:r>
            <a:r>
              <a:rPr lang="en-US" sz="2000" i="1" dirty="0">
                <a:solidFill>
                  <a:schemeClr val="tx2"/>
                </a:solidFill>
                <a:latin typeface="+mj-lt"/>
              </a:rPr>
              <a:t>more </a:t>
            </a:r>
            <a:r>
              <a:rPr lang="en-US" sz="2000" dirty="0">
                <a:solidFill>
                  <a:schemeClr val="tx2"/>
                </a:solidFill>
                <a:latin typeface="+mj-lt"/>
              </a:rPr>
              <a:t>than 1% increase in quantity – actually </a:t>
            </a:r>
            <a:r>
              <a:rPr lang="en-US" sz="2000" i="1" dirty="0">
                <a:solidFill>
                  <a:schemeClr val="tx2"/>
                </a:solidFill>
                <a:latin typeface="+mj-lt"/>
              </a:rPr>
              <a:t>increases</a:t>
            </a:r>
            <a:r>
              <a:rPr lang="en-US" sz="2000" dirty="0">
                <a:solidFill>
                  <a:schemeClr val="tx2"/>
                </a:solidFill>
                <a:latin typeface="+mj-lt"/>
              </a:rPr>
              <a:t> sales revenue</a:t>
            </a:r>
          </a:p>
          <a:p>
            <a:pPr marL="342900" indent="-342900" eaLnBrk="1" hangingPunct="1">
              <a:spcBef>
                <a:spcPct val="20000"/>
              </a:spcBef>
              <a:buClr>
                <a:schemeClr val="tx1"/>
              </a:buClr>
              <a:buSzPct val="70000"/>
              <a:buFont typeface="Wingdings" charset="2"/>
              <a:buChar char="¢"/>
            </a:pPr>
            <a:r>
              <a:rPr lang="en-US" sz="2600" dirty="0">
                <a:solidFill>
                  <a:schemeClr val="tx2"/>
                </a:solidFill>
                <a:latin typeface="+mj-lt"/>
              </a:rPr>
              <a:t>Inelastic Demand </a:t>
            </a:r>
          </a:p>
          <a:p>
            <a:pPr marL="742950" lvl="1" indent="-285750" eaLnBrk="1" hangingPunct="1">
              <a:spcBef>
                <a:spcPct val="20000"/>
              </a:spcBef>
              <a:buClr>
                <a:schemeClr val="accent1"/>
              </a:buClr>
              <a:buSzPct val="75000"/>
              <a:buFont typeface="Wingdings" charset="2"/>
              <a:buChar char="l"/>
            </a:pPr>
            <a:r>
              <a:rPr lang="en-US" sz="2000" dirty="0">
                <a:solidFill>
                  <a:schemeClr val="tx2"/>
                </a:solidFill>
                <a:latin typeface="+mj-lt"/>
              </a:rPr>
              <a:t>When 1% decrease in price produces </a:t>
            </a:r>
            <a:r>
              <a:rPr lang="en-US" sz="2000" i="1" dirty="0">
                <a:solidFill>
                  <a:schemeClr val="tx2"/>
                </a:solidFill>
                <a:latin typeface="+mj-lt"/>
              </a:rPr>
              <a:t>less </a:t>
            </a:r>
            <a:r>
              <a:rPr lang="en-US" sz="2000" dirty="0">
                <a:solidFill>
                  <a:schemeClr val="tx2"/>
                </a:solidFill>
                <a:latin typeface="+mj-lt"/>
              </a:rPr>
              <a:t>than 1% increase in quantity – actually </a:t>
            </a:r>
            <a:r>
              <a:rPr lang="en-US" sz="2000" i="1" dirty="0">
                <a:solidFill>
                  <a:schemeClr val="tx2"/>
                </a:solidFill>
                <a:latin typeface="+mj-lt"/>
              </a:rPr>
              <a:t>deceases</a:t>
            </a:r>
            <a:r>
              <a:rPr lang="en-US" sz="2000" dirty="0">
                <a:solidFill>
                  <a:schemeClr val="tx2"/>
                </a:solidFill>
                <a:latin typeface="+mj-lt"/>
              </a:rPr>
              <a:t> sales revenue</a:t>
            </a:r>
          </a:p>
          <a:p>
            <a:pPr marL="342900" indent="-342900" eaLnBrk="1" hangingPunct="1">
              <a:spcBef>
                <a:spcPct val="20000"/>
              </a:spcBef>
              <a:buClr>
                <a:schemeClr val="tx1"/>
              </a:buClr>
              <a:buSzPct val="70000"/>
              <a:buFont typeface="Wingdings" charset="2"/>
              <a:buChar char="¢"/>
            </a:pPr>
            <a:r>
              <a:rPr lang="en-US" sz="2600" dirty="0">
                <a:solidFill>
                  <a:schemeClr val="tx2"/>
                </a:solidFill>
                <a:latin typeface="+mj-lt"/>
              </a:rPr>
              <a:t>Unitary Demand</a:t>
            </a:r>
          </a:p>
          <a:p>
            <a:pPr marL="742950" lvl="1" indent="-285750" eaLnBrk="1" hangingPunct="1">
              <a:spcBef>
                <a:spcPct val="20000"/>
              </a:spcBef>
              <a:buClr>
                <a:schemeClr val="accent1"/>
              </a:buClr>
              <a:buSzPct val="75000"/>
              <a:buFont typeface="Wingdings" charset="2"/>
              <a:buChar char="l"/>
            </a:pPr>
            <a:r>
              <a:rPr lang="en-US" sz="2000" dirty="0">
                <a:solidFill>
                  <a:schemeClr val="tx2"/>
                </a:solidFill>
                <a:latin typeface="+mj-lt"/>
              </a:rPr>
              <a:t>When % change in price in price is identical to % change in quantity demanded – sales revenue </a:t>
            </a:r>
            <a:r>
              <a:rPr lang="en-US" sz="2000" i="1" dirty="0">
                <a:solidFill>
                  <a:schemeClr val="tx2"/>
                </a:solidFill>
                <a:latin typeface="+mj-lt"/>
              </a:rPr>
              <a:t>remains same</a:t>
            </a:r>
          </a:p>
          <a:p>
            <a:pPr marL="742950" lvl="1" indent="-285750" eaLnBrk="1" hangingPunct="1">
              <a:spcBef>
                <a:spcPct val="20000"/>
              </a:spcBef>
              <a:buClr>
                <a:schemeClr val="accent1"/>
              </a:buClr>
              <a:buSzPct val="75000"/>
              <a:buFont typeface="Wingdings" charset="2"/>
              <a:buChar char="l"/>
            </a:pPr>
            <a:endParaRPr lang="en-US" sz="2000" i="1" dirty="0">
              <a:solidFill>
                <a:schemeClr val="tx2"/>
              </a:solidFill>
              <a:latin typeface="+mj-lt"/>
            </a:endParaRPr>
          </a:p>
          <a:p>
            <a:pPr marL="742950" lvl="1" indent="-285750" eaLnBrk="1" hangingPunct="1">
              <a:spcBef>
                <a:spcPct val="20000"/>
              </a:spcBef>
              <a:buClr>
                <a:schemeClr val="accent1"/>
              </a:buClr>
              <a:buSzPct val="75000"/>
              <a:buFont typeface="Wingdings" charset="2"/>
              <a:buChar char="l"/>
            </a:pPr>
            <a:endParaRPr lang="en-US" sz="2400" dirty="0">
              <a:solidFill>
                <a:schemeClr val="tx2"/>
              </a:solidFill>
              <a:latin typeface="+mj-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Price Elasticity of Demand</a:t>
            </a:r>
          </a:p>
        </p:txBody>
      </p:sp>
      <p:sp>
        <p:nvSpPr>
          <p:cNvPr id="23555" name="Rectangle 3"/>
          <p:cNvSpPr>
            <a:spLocks noGrp="1" noChangeArrowheads="1"/>
          </p:cNvSpPr>
          <p:nvPr>
            <p:ph type="body" idx="1"/>
          </p:nvPr>
        </p:nvSpPr>
        <p:spPr>
          <a:xfrm>
            <a:off x="228600" y="1371600"/>
            <a:ext cx="7010400" cy="4114800"/>
          </a:xfrm>
        </p:spPr>
        <p:txBody>
          <a:bodyPr/>
          <a:lstStyle/>
          <a:p>
            <a:pPr eaLnBrk="1" hangingPunct="1"/>
            <a:r>
              <a:rPr lang="en-US" dirty="0"/>
              <a:t>Determined by Factors:</a:t>
            </a:r>
          </a:p>
          <a:p>
            <a:pPr lvl="1" eaLnBrk="1" hangingPunct="1"/>
            <a:r>
              <a:rPr lang="en-US" dirty="0"/>
              <a:t>Substitutability</a:t>
            </a:r>
          </a:p>
          <a:p>
            <a:pPr lvl="2" eaLnBrk="1" hangingPunct="1"/>
            <a:r>
              <a:rPr lang="en-US" dirty="0"/>
              <a:t>More subs </a:t>
            </a:r>
            <a:r>
              <a:rPr lang="en-US" dirty="0" err="1">
                <a:sym typeface="Wingdings" charset="2"/>
              </a:rPr>
              <a:t></a:t>
            </a:r>
            <a:r>
              <a:rPr lang="en-US" dirty="0">
                <a:sym typeface="Wingdings" charset="2"/>
              </a:rPr>
              <a:t> more price elastic</a:t>
            </a:r>
          </a:p>
          <a:p>
            <a:pPr lvl="1" eaLnBrk="1" hangingPunct="1"/>
            <a:r>
              <a:rPr lang="en-US" dirty="0"/>
              <a:t>Necessity (or not)</a:t>
            </a:r>
          </a:p>
          <a:p>
            <a:pPr lvl="2" eaLnBrk="1" hangingPunct="1"/>
            <a:r>
              <a:rPr lang="en-US" dirty="0"/>
              <a:t>If it </a:t>
            </a:r>
            <a:r>
              <a:rPr lang="en-US" i="1" dirty="0"/>
              <a:t>is</a:t>
            </a:r>
            <a:r>
              <a:rPr lang="en-US" dirty="0"/>
              <a:t> </a:t>
            </a:r>
            <a:r>
              <a:rPr lang="en-US" dirty="0" err="1">
                <a:sym typeface="Wingdings" charset="2"/>
              </a:rPr>
              <a:t></a:t>
            </a:r>
            <a:r>
              <a:rPr lang="en-US" dirty="0">
                <a:sym typeface="Wingdings" charset="2"/>
              </a:rPr>
              <a:t> more price inelastic</a:t>
            </a:r>
          </a:p>
          <a:p>
            <a:pPr lvl="1" eaLnBrk="1" hangingPunct="1"/>
            <a:r>
              <a:rPr lang="en-US" dirty="0"/>
              <a:t>Price compared to wealth</a:t>
            </a:r>
          </a:p>
          <a:p>
            <a:pPr lvl="2" eaLnBrk="1" hangingPunct="1"/>
            <a:r>
              <a:rPr lang="en-US" dirty="0"/>
              <a:t>If high priced (vs. wealth) </a:t>
            </a:r>
            <a:r>
              <a:rPr lang="en-US" dirty="0" err="1">
                <a:sym typeface="Wingdings" charset="2"/>
              </a:rPr>
              <a:t></a:t>
            </a:r>
            <a:r>
              <a:rPr lang="en-US" dirty="0">
                <a:sym typeface="Wingdings" charset="2"/>
              </a:rPr>
              <a:t> more elastic</a:t>
            </a:r>
            <a:endParaRPr lang="en-US" dirty="0"/>
          </a:p>
          <a:p>
            <a:pPr lvl="1" eaLnBrk="1" hangingPunct="1"/>
            <a:endParaRPr lang="en-US" dirty="0"/>
          </a:p>
        </p:txBody>
      </p:sp>
      <p:pic>
        <p:nvPicPr>
          <p:cNvPr id="23556" name="Picture 4"/>
          <p:cNvPicPr>
            <a:picLocks noChangeAspect="1" noChangeArrowheads="1"/>
          </p:cNvPicPr>
          <p:nvPr/>
        </p:nvPicPr>
        <p:blipFill>
          <a:blip r:embed="rId3">
            <a:clrChange>
              <a:clrFrom>
                <a:srgbClr val="FEFFFC"/>
              </a:clrFrom>
              <a:clrTo>
                <a:srgbClr val="FEFFFC">
                  <a:alpha val="0"/>
                </a:srgbClr>
              </a:clrTo>
            </a:clrChange>
          </a:blip>
          <a:srcRect/>
          <a:stretch>
            <a:fillRect/>
          </a:stretch>
        </p:blipFill>
        <p:spPr bwMode="auto">
          <a:xfrm>
            <a:off x="112968" y="4220303"/>
            <a:ext cx="2286000" cy="1725613"/>
          </a:xfrm>
          <a:prstGeom prst="rect">
            <a:avLst/>
          </a:prstGeom>
          <a:noFill/>
          <a:ln w="9525">
            <a:noFill/>
            <a:miter lim="800000"/>
            <a:headEnd/>
            <a:tailEnd/>
          </a:ln>
          <a:effectLst/>
        </p:spPr>
      </p:pic>
      <p:pic>
        <p:nvPicPr>
          <p:cNvPr id="23557" name="Picture 5"/>
          <p:cNvPicPr>
            <a:picLocks noChangeAspect="1" noChangeArrowheads="1"/>
          </p:cNvPicPr>
          <p:nvPr/>
        </p:nvPicPr>
        <p:blipFill>
          <a:blip r:embed="rId4"/>
          <a:srcRect/>
          <a:stretch>
            <a:fillRect/>
          </a:stretch>
        </p:blipFill>
        <p:spPr bwMode="auto">
          <a:xfrm>
            <a:off x="2667000" y="4341893"/>
            <a:ext cx="1752600" cy="1397000"/>
          </a:xfrm>
          <a:prstGeom prst="rect">
            <a:avLst/>
          </a:prstGeom>
          <a:noFill/>
          <a:ln w="9525">
            <a:noFill/>
            <a:miter lim="800000"/>
            <a:headEnd/>
            <a:tailEnd/>
          </a:ln>
          <a:effectLst/>
        </p:spPr>
      </p:pic>
      <p:pic>
        <p:nvPicPr>
          <p:cNvPr id="23558" name="Picture 6"/>
          <p:cNvPicPr>
            <a:picLocks noChangeAspect="1" noChangeArrowheads="1"/>
          </p:cNvPicPr>
          <p:nvPr/>
        </p:nvPicPr>
        <p:blipFill>
          <a:blip r:embed="rId5"/>
          <a:srcRect/>
          <a:stretch>
            <a:fillRect/>
          </a:stretch>
        </p:blipFill>
        <p:spPr bwMode="auto">
          <a:xfrm>
            <a:off x="4772691" y="4429983"/>
            <a:ext cx="2133600" cy="1295400"/>
          </a:xfrm>
          <a:prstGeom prst="rect">
            <a:avLst/>
          </a:prstGeom>
          <a:noFill/>
          <a:ln w="9525">
            <a:noFill/>
            <a:miter lim="800000"/>
            <a:headEnd/>
            <a:tailEnd/>
          </a:ln>
          <a:effectLst/>
        </p:spPr>
      </p:pic>
      <p:pic>
        <p:nvPicPr>
          <p:cNvPr id="23559" name="Picture 8"/>
          <p:cNvPicPr>
            <a:picLocks noChangeAspect="1" noChangeArrowheads="1"/>
          </p:cNvPicPr>
          <p:nvPr/>
        </p:nvPicPr>
        <p:blipFill>
          <a:blip r:embed="rId6"/>
          <a:srcRect l="14000" r="12000"/>
          <a:stretch>
            <a:fillRect/>
          </a:stretch>
        </p:blipFill>
        <p:spPr bwMode="auto">
          <a:xfrm>
            <a:off x="6968760" y="3616390"/>
            <a:ext cx="2143125" cy="2171700"/>
          </a:xfrm>
          <a:prstGeom prst="rect">
            <a:avLst/>
          </a:prstGeom>
          <a:noFill/>
          <a:ln w="9525">
            <a:noFill/>
            <a:miter lim="800000"/>
            <a:headEnd/>
            <a:tailEnd/>
          </a:ln>
          <a:effectLst/>
        </p:spPr>
      </p:pic>
      <p:sp>
        <p:nvSpPr>
          <p:cNvPr id="27657" name="AutoShape 9"/>
          <p:cNvSpPr>
            <a:spLocks noChangeArrowheads="1"/>
          </p:cNvSpPr>
          <p:nvPr/>
        </p:nvSpPr>
        <p:spPr bwMode="auto">
          <a:xfrm>
            <a:off x="5219700" y="1417638"/>
            <a:ext cx="2667000" cy="2133600"/>
          </a:xfrm>
          <a:prstGeom prst="wedgeEllipseCallout">
            <a:avLst>
              <a:gd name="adj1" fmla="val -35597"/>
              <a:gd name="adj2" fmla="val 28569"/>
            </a:avLst>
          </a:prstGeom>
          <a:ln>
            <a:headEnd/>
            <a:tailEnd/>
          </a:ln>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r>
              <a:rPr lang="en-US">
                <a:latin typeface="+mj-lt"/>
              </a:rPr>
              <a:t>Consumers are  also more inelastic after being exposed to advertising!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7"/>
                                        </p:tgtEl>
                                        <p:attrNameLst>
                                          <p:attrName>style.visibility</p:attrName>
                                        </p:attrNameLst>
                                      </p:cBhvr>
                                      <p:to>
                                        <p:strVal val="visible"/>
                                      </p:to>
                                    </p:set>
                                    <p:anim calcmode="lin" valueType="num">
                                      <p:cBhvr additive="base">
                                        <p:cTn id="7" dur="500" fill="hold"/>
                                        <p:tgtEl>
                                          <p:spTgt spid="27657"/>
                                        </p:tgtEl>
                                        <p:attrNameLst>
                                          <p:attrName>ppt_x</p:attrName>
                                        </p:attrNameLst>
                                      </p:cBhvr>
                                      <p:tavLst>
                                        <p:tav tm="0">
                                          <p:val>
                                            <p:strVal val="#ppt_x"/>
                                          </p:val>
                                        </p:tav>
                                        <p:tav tm="100000">
                                          <p:val>
                                            <p:strVal val="#ppt_x"/>
                                          </p:val>
                                        </p:tav>
                                      </p:tavLst>
                                    </p:anim>
                                    <p:anim calcmode="lin" valueType="num">
                                      <p:cBhvr additive="base">
                                        <p:cTn id="8" dur="500" fill="hold"/>
                                        <p:tgtEl>
                                          <p:spTgt spid="27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24000" y="190500"/>
            <a:ext cx="7467600" cy="1527175"/>
          </a:xfrm>
        </p:spPr>
        <p:txBody>
          <a:bodyPr/>
          <a:lstStyle/>
          <a:p>
            <a:pPr eaLnBrk="1" hangingPunct="1"/>
            <a:r>
              <a:rPr lang="en-US"/>
              <a:t>Step 3: Determine Cost, Volume &amp; Profit Relationships</a:t>
            </a:r>
          </a:p>
        </p:txBody>
      </p:sp>
      <p:sp>
        <p:nvSpPr>
          <p:cNvPr id="24579" name="Rectangle 3"/>
          <p:cNvSpPr>
            <a:spLocks noGrp="1" noChangeArrowheads="1"/>
          </p:cNvSpPr>
          <p:nvPr>
            <p:ph type="body" idx="1"/>
          </p:nvPr>
        </p:nvSpPr>
        <p:spPr>
          <a:xfrm>
            <a:off x="0" y="1717675"/>
            <a:ext cx="8915400" cy="4114800"/>
          </a:xfrm>
        </p:spPr>
        <p:txBody>
          <a:bodyPr/>
          <a:lstStyle/>
          <a:p>
            <a:pPr eaLnBrk="1" hangingPunct="1"/>
            <a:r>
              <a:rPr lang="en-US" dirty="0"/>
              <a:t>Costs or Expenses are the monies the firm pays out to </a:t>
            </a:r>
            <a:r>
              <a:rPr lang="en-US" dirty="0" smtClean="0"/>
              <a:t>its employees </a:t>
            </a:r>
            <a:r>
              <a:rPr lang="en-US" dirty="0"/>
              <a:t>and</a:t>
            </a:r>
            <a:r>
              <a:rPr lang="en-US" dirty="0" smtClean="0"/>
              <a:t> suppliers</a:t>
            </a:r>
            <a:endParaRPr lang="en-US" dirty="0"/>
          </a:p>
          <a:p>
            <a:pPr lvl="1" eaLnBrk="1" hangingPunct="1">
              <a:buFont typeface="Wingdings" charset="2"/>
              <a:buNone/>
            </a:pPr>
            <a:r>
              <a:rPr lang="en-US" dirty="0"/>
              <a:t> </a:t>
            </a:r>
          </a:p>
          <a:p>
            <a:pPr eaLnBrk="1" hangingPunct="1">
              <a:buFont typeface="Wingdings" charset="2"/>
              <a:buNone/>
            </a:pPr>
            <a:endParaRPr lang="en-US" dirty="0"/>
          </a:p>
        </p:txBody>
      </p:sp>
      <p:pic>
        <p:nvPicPr>
          <p:cNvPr id="24580" name="Picture 5" descr="Fig13-9"/>
          <p:cNvPicPr>
            <a:picLocks noChangeAspect="1" noChangeArrowheads="1"/>
          </p:cNvPicPr>
          <p:nvPr/>
        </p:nvPicPr>
        <p:blipFill>
          <a:blip r:embed="rId2"/>
          <a:srcRect/>
          <a:stretch>
            <a:fillRect/>
          </a:stretch>
        </p:blipFill>
        <p:spPr bwMode="auto">
          <a:xfrm>
            <a:off x="682946" y="2625825"/>
            <a:ext cx="6202521" cy="39636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Break even analysis</a:t>
            </a:r>
          </a:p>
        </p:txBody>
      </p:sp>
      <p:sp>
        <p:nvSpPr>
          <p:cNvPr id="38915" name="Rectangle 3"/>
          <p:cNvSpPr>
            <a:spLocks noGrp="1" noChangeArrowheads="1"/>
          </p:cNvSpPr>
          <p:nvPr>
            <p:ph type="body" idx="1"/>
          </p:nvPr>
        </p:nvSpPr>
        <p:spPr>
          <a:xfrm>
            <a:off x="381000" y="1417638"/>
            <a:ext cx="8153400" cy="4114800"/>
          </a:xfrm>
        </p:spPr>
        <p:txBody>
          <a:bodyPr/>
          <a:lstStyle/>
          <a:p>
            <a:pPr eaLnBrk="1" hangingPunct="1"/>
            <a:r>
              <a:rPr lang="en-US" sz="2800" dirty="0"/>
              <a:t>Break even point is the point either in volume or dollar terms where total cost = total revenues, i.e. no profits/losses </a:t>
            </a:r>
          </a:p>
          <a:p>
            <a:pPr eaLnBrk="1" hangingPunct="1"/>
            <a:r>
              <a:rPr lang="en-US" sz="2800" dirty="0"/>
              <a:t>Anything below the BEP would lead to losses and anything above the BEP would contribute to profits. Thus, the BEP is the minimum level of sales you must achieve in order to avoid a loss.</a:t>
            </a:r>
          </a:p>
          <a:p>
            <a:pPr eaLnBrk="1" hangingPunct="1"/>
            <a:r>
              <a:rPr lang="en-US" sz="2800" dirty="0"/>
              <a:t>Break even market share indicates how much of the market you need to capture to avoid losses. </a:t>
            </a:r>
          </a:p>
          <a:p>
            <a:pPr eaLnBrk="1" hangingPunct="1"/>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linds(vertical)">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blinds(vertical)">
                                      <p:cBhvr>
                                        <p:cTn id="12" dur="500"/>
                                        <p:tgtEl>
                                          <p:spTgt spid="389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blinds(vertical)">
                                      <p:cBhvr>
                                        <p:cTn id="17" dur="500"/>
                                        <p:tgtEl>
                                          <p:spTgt spid="38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Preview</a:t>
            </a:r>
            <a:endParaRPr lang="en-US" dirty="0"/>
          </a:p>
        </p:txBody>
      </p:sp>
      <p:sp>
        <p:nvSpPr>
          <p:cNvPr id="4099" name="Rectangle 3"/>
          <p:cNvSpPr>
            <a:spLocks noGrp="1" noChangeArrowheads="1"/>
          </p:cNvSpPr>
          <p:nvPr>
            <p:ph type="body" idx="1"/>
          </p:nvPr>
        </p:nvSpPr>
        <p:spPr/>
        <p:txBody>
          <a:bodyPr/>
          <a:lstStyle/>
          <a:p>
            <a:r>
              <a:rPr lang="en-US" dirty="0" smtClean="0"/>
              <a:t>Price</a:t>
            </a:r>
          </a:p>
          <a:p>
            <a:r>
              <a:rPr lang="en-US" dirty="0" smtClean="0"/>
              <a:t>Value</a:t>
            </a:r>
          </a:p>
          <a:p>
            <a:r>
              <a:rPr lang="en-US" dirty="0" smtClean="0"/>
              <a:t>Elasticity of demand</a:t>
            </a:r>
          </a:p>
          <a:p>
            <a:r>
              <a:rPr lang="en-US" dirty="0" smtClean="0"/>
              <a:t>Break-even</a:t>
            </a:r>
          </a:p>
          <a:p>
            <a:endParaRPr lang="en-US" dirty="0"/>
          </a:p>
        </p:txBody>
      </p:sp>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a:t>
            </a:fld>
            <a:endParaRPr lang="en-US" dirty="0"/>
          </a:p>
        </p:txBody>
      </p:sp>
      <p:sp>
        <p:nvSpPr>
          <p:cNvPr id="5" name="Footer Placeholder 3"/>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Break-Even Analysis</a:t>
            </a:r>
          </a:p>
        </p:txBody>
      </p:sp>
      <p:sp>
        <p:nvSpPr>
          <p:cNvPr id="27651" name="Rectangle 3"/>
          <p:cNvSpPr>
            <a:spLocks noGrp="1" noChangeArrowheads="1"/>
          </p:cNvSpPr>
          <p:nvPr>
            <p:ph type="body" idx="1"/>
          </p:nvPr>
        </p:nvSpPr>
        <p:spPr>
          <a:xfrm>
            <a:off x="152400" y="1905000"/>
            <a:ext cx="9144000" cy="4724400"/>
          </a:xfrm>
        </p:spPr>
        <p:txBody>
          <a:bodyPr/>
          <a:lstStyle/>
          <a:p>
            <a:pPr eaLnBrk="1" hangingPunct="1"/>
            <a:r>
              <a:rPr lang="en-US"/>
              <a:t>An technique that analyzes the relations between total revenue and total costs </a:t>
            </a:r>
          </a:p>
          <a:p>
            <a:pPr lvl="1" eaLnBrk="1" hangingPunct="1"/>
            <a:r>
              <a:rPr lang="en-US"/>
              <a:t>used to determine profitability at different levels of output</a:t>
            </a:r>
          </a:p>
        </p:txBody>
      </p:sp>
      <p:sp>
        <p:nvSpPr>
          <p:cNvPr id="27652" name="Text Box 4"/>
          <p:cNvSpPr txBox="1">
            <a:spLocks noChangeArrowheads="1"/>
          </p:cNvSpPr>
          <p:nvPr/>
        </p:nvSpPr>
        <p:spPr bwMode="auto">
          <a:xfrm>
            <a:off x="399810" y="3480137"/>
            <a:ext cx="84582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solidFill>
                  <a:schemeClr val="tx2"/>
                </a:solidFill>
                <a:latin typeface="+mj-lt"/>
              </a:rPr>
              <a:t>Break-even point =        Fixed Cost</a:t>
            </a:r>
          </a:p>
          <a:p>
            <a:pPr>
              <a:spcBef>
                <a:spcPct val="50000"/>
              </a:spcBef>
            </a:pPr>
            <a:r>
              <a:rPr lang="en-US" sz="2400" dirty="0">
                <a:solidFill>
                  <a:schemeClr val="tx2"/>
                </a:solidFill>
                <a:latin typeface="+mj-lt"/>
              </a:rPr>
              <a:t>		   </a:t>
            </a:r>
            <a:r>
              <a:rPr lang="en-US" sz="2400" dirty="0" smtClean="0">
                <a:solidFill>
                  <a:schemeClr val="tx2"/>
                </a:solidFill>
                <a:latin typeface="+mj-lt"/>
              </a:rPr>
              <a:t> 		Unit </a:t>
            </a:r>
            <a:r>
              <a:rPr lang="en-US" sz="2400" dirty="0">
                <a:solidFill>
                  <a:schemeClr val="tx2"/>
                </a:solidFill>
                <a:latin typeface="+mj-lt"/>
              </a:rPr>
              <a:t>Price – Unit Variable Cost</a:t>
            </a:r>
          </a:p>
        </p:txBody>
      </p:sp>
      <p:sp>
        <p:nvSpPr>
          <p:cNvPr id="27653" name="Line 5"/>
          <p:cNvSpPr>
            <a:spLocks noChangeShapeType="1"/>
          </p:cNvSpPr>
          <p:nvPr/>
        </p:nvSpPr>
        <p:spPr bwMode="auto">
          <a:xfrm>
            <a:off x="2247900" y="3991909"/>
            <a:ext cx="4876800" cy="0"/>
          </a:xfrm>
          <a:prstGeom prst="line">
            <a:avLst/>
          </a:prstGeom>
          <a:noFill/>
          <a:ln w="9525">
            <a:solidFill>
              <a:schemeClr val="tx1"/>
            </a:solidFill>
            <a:round/>
            <a:headEnd/>
            <a:tailEnd/>
          </a:ln>
          <a:effectLst/>
        </p:spPr>
        <p:txBody>
          <a:bodyPr>
            <a:prstTxWarp prst="textNoShape">
              <a:avLst/>
            </a:prstTxWarp>
          </a:bodyPr>
          <a:lstStyle/>
          <a:p>
            <a:endParaRPr lang="en-US">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190500"/>
            <a:ext cx="7620000" cy="1527175"/>
          </a:xfrm>
        </p:spPr>
        <p:txBody>
          <a:bodyPr/>
          <a:lstStyle/>
          <a:p>
            <a:pPr eaLnBrk="1" hangingPunct="1"/>
            <a:r>
              <a:rPr lang="en-US"/>
              <a:t>Calculating Break-Even Point</a:t>
            </a:r>
          </a:p>
        </p:txBody>
      </p:sp>
      <p:sp>
        <p:nvSpPr>
          <p:cNvPr id="28675" name="Rectangle 3"/>
          <p:cNvSpPr>
            <a:spLocks noGrp="1" noChangeArrowheads="1"/>
          </p:cNvSpPr>
          <p:nvPr>
            <p:ph type="body" idx="1"/>
          </p:nvPr>
        </p:nvSpPr>
        <p:spPr>
          <a:xfrm>
            <a:off x="152400" y="1905000"/>
            <a:ext cx="9144000" cy="4724400"/>
          </a:xfrm>
        </p:spPr>
        <p:txBody>
          <a:bodyPr/>
          <a:lstStyle/>
          <a:p>
            <a:pPr eaLnBrk="1" hangingPunct="1"/>
            <a:r>
              <a:rPr lang="en-US" dirty="0"/>
              <a:t>Let’s try one:</a:t>
            </a:r>
          </a:p>
        </p:txBody>
      </p:sp>
      <p:sp>
        <p:nvSpPr>
          <p:cNvPr id="28676" name="Text Box 6"/>
          <p:cNvSpPr txBox="1">
            <a:spLocks noChangeArrowheads="1"/>
          </p:cNvSpPr>
          <p:nvPr/>
        </p:nvSpPr>
        <p:spPr bwMode="auto">
          <a:xfrm>
            <a:off x="381000" y="2728913"/>
            <a:ext cx="8458200" cy="10156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solidFill>
                  <a:schemeClr val="tx2"/>
                </a:solidFill>
                <a:latin typeface="+mj-lt"/>
              </a:rPr>
              <a:t>Break-even point =        Fixed Cost</a:t>
            </a:r>
          </a:p>
          <a:p>
            <a:pPr>
              <a:spcBef>
                <a:spcPct val="50000"/>
              </a:spcBef>
            </a:pPr>
            <a:r>
              <a:rPr lang="en-US" sz="2400" dirty="0">
                <a:solidFill>
                  <a:schemeClr val="tx2"/>
                </a:solidFill>
                <a:latin typeface="+mj-lt"/>
              </a:rPr>
              <a:t>		   </a:t>
            </a:r>
            <a:r>
              <a:rPr lang="en-US" sz="2400" dirty="0" smtClean="0">
                <a:solidFill>
                  <a:schemeClr val="tx2"/>
                </a:solidFill>
                <a:latin typeface="+mj-lt"/>
              </a:rPr>
              <a:t> 			Unit </a:t>
            </a:r>
            <a:r>
              <a:rPr lang="en-US" sz="2400" dirty="0">
                <a:solidFill>
                  <a:schemeClr val="tx2"/>
                </a:solidFill>
                <a:latin typeface="+mj-lt"/>
              </a:rPr>
              <a:t>Price – Unit Variable Cost</a:t>
            </a:r>
          </a:p>
        </p:txBody>
      </p:sp>
      <p:sp>
        <p:nvSpPr>
          <p:cNvPr id="28677" name="Line 7"/>
          <p:cNvSpPr>
            <a:spLocks noChangeShapeType="1"/>
          </p:cNvSpPr>
          <p:nvPr/>
        </p:nvSpPr>
        <p:spPr bwMode="auto">
          <a:xfrm>
            <a:off x="2271713" y="3248025"/>
            <a:ext cx="4876800" cy="0"/>
          </a:xfrm>
          <a:prstGeom prst="line">
            <a:avLst/>
          </a:prstGeom>
          <a:noFill/>
          <a:ln w="9525">
            <a:solidFill>
              <a:schemeClr val="tx1"/>
            </a:solidFill>
            <a:round/>
            <a:headEnd/>
            <a:tailEnd/>
          </a:ln>
          <a:effectLst/>
        </p:spPr>
        <p:txBody>
          <a:bodyPr>
            <a:prstTxWarp prst="textNoShape">
              <a:avLst/>
            </a:prstTxWarp>
          </a:bodyPr>
          <a:lstStyle/>
          <a:p>
            <a:endParaRPr lang="en-US">
              <a:latin typeface="+mj-lt"/>
            </a:endParaRPr>
          </a:p>
        </p:txBody>
      </p:sp>
      <p:sp>
        <p:nvSpPr>
          <p:cNvPr id="28678" name="Rectangle 9"/>
          <p:cNvSpPr>
            <a:spLocks noChangeArrowheads="1"/>
          </p:cNvSpPr>
          <p:nvPr/>
        </p:nvSpPr>
        <p:spPr bwMode="auto">
          <a:xfrm>
            <a:off x="0" y="3810000"/>
            <a:ext cx="9144000" cy="4724400"/>
          </a:xfrm>
          <a:prstGeom prst="rect">
            <a:avLst/>
          </a:prstGeom>
          <a:noFill/>
          <a:ln w="9525">
            <a:noFill/>
            <a:miter lim="800000"/>
            <a:headEnd/>
            <a:tailEnd/>
          </a:ln>
          <a:effectLst/>
        </p:spPr>
        <p:txBody>
          <a:bodyPr>
            <a:prstTxWarp prst="textNoShape">
              <a:avLst/>
            </a:prstTxWarp>
          </a:bodyPr>
          <a:lstStyle/>
          <a:p>
            <a:pPr marL="342900" indent="-342900" eaLnBrk="1" hangingPunct="1">
              <a:spcBef>
                <a:spcPct val="20000"/>
              </a:spcBef>
              <a:buClr>
                <a:schemeClr val="tx1"/>
              </a:buClr>
              <a:buSzPct val="70000"/>
              <a:buFont typeface="Wingdings" charset="2"/>
              <a:buChar char="¢"/>
            </a:pPr>
            <a:r>
              <a:rPr lang="en-US" sz="3000" dirty="0">
                <a:solidFill>
                  <a:schemeClr val="tx2"/>
                </a:solidFill>
                <a:latin typeface="+mj-lt"/>
              </a:rPr>
              <a:t>Imagine: </a:t>
            </a:r>
          </a:p>
          <a:p>
            <a:pPr marL="342900" indent="-342900" eaLnBrk="1" hangingPunct="1">
              <a:spcBef>
                <a:spcPct val="20000"/>
              </a:spcBef>
              <a:buClr>
                <a:schemeClr val="tx1"/>
              </a:buClr>
              <a:buSzPct val="70000"/>
              <a:buFont typeface="Wingdings" charset="2"/>
              <a:buNone/>
            </a:pPr>
            <a:r>
              <a:rPr lang="en-US" sz="2000" dirty="0">
                <a:solidFill>
                  <a:schemeClr val="tx2"/>
                </a:solidFill>
                <a:latin typeface="+mj-lt"/>
              </a:rPr>
              <a:t>You have a company that sells</a:t>
            </a:r>
            <a:r>
              <a:rPr lang="en-US" sz="2200" dirty="0">
                <a:solidFill>
                  <a:schemeClr val="tx2"/>
                </a:solidFill>
                <a:latin typeface="+mj-lt"/>
              </a:rPr>
              <a:t> a product that costs $.30/product to produce. Also, you have fixed costs of $40,000 annually to cover. You charge $2.00/product. What is your break-even point? </a:t>
            </a:r>
            <a:endParaRPr lang="en-US" sz="3000" dirty="0">
              <a:solidFill>
                <a:schemeClr val="tx2"/>
              </a:solidFill>
              <a:latin typeface="+mj-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Activity </a:t>
            </a:r>
          </a:p>
        </p:txBody>
      </p:sp>
      <p:sp>
        <p:nvSpPr>
          <p:cNvPr id="29699" name="Rectangle 3"/>
          <p:cNvSpPr>
            <a:spLocks noGrp="1" noChangeArrowheads="1"/>
          </p:cNvSpPr>
          <p:nvPr>
            <p:ph type="body" idx="1"/>
          </p:nvPr>
        </p:nvSpPr>
        <p:spPr>
          <a:xfrm>
            <a:off x="609600" y="1626184"/>
            <a:ext cx="8534400" cy="4648200"/>
          </a:xfrm>
        </p:spPr>
        <p:txBody>
          <a:bodyPr>
            <a:normAutofit lnSpcReduction="10000"/>
          </a:bodyPr>
          <a:lstStyle/>
          <a:p>
            <a:pPr eaLnBrk="1" hangingPunct="1">
              <a:lnSpc>
                <a:spcPct val="80000"/>
              </a:lnSpc>
              <a:buFont typeface="Wingdings" charset="2"/>
              <a:buNone/>
            </a:pPr>
            <a:r>
              <a:rPr lang="en-US" sz="2500" dirty="0"/>
              <a:t>Please do the following calculations using the information provided:</a:t>
            </a:r>
          </a:p>
          <a:p>
            <a:pPr eaLnBrk="1" hangingPunct="1">
              <a:lnSpc>
                <a:spcPct val="80000"/>
              </a:lnSpc>
            </a:pPr>
            <a:endParaRPr lang="en-US" sz="2500" dirty="0"/>
          </a:p>
          <a:p>
            <a:pPr eaLnBrk="1" hangingPunct="1">
              <a:lnSpc>
                <a:spcPct val="80000"/>
              </a:lnSpc>
            </a:pPr>
            <a:r>
              <a:rPr lang="en-US" sz="2500" dirty="0"/>
              <a:t>Total Revenue</a:t>
            </a:r>
          </a:p>
          <a:p>
            <a:pPr eaLnBrk="1" hangingPunct="1">
              <a:lnSpc>
                <a:spcPct val="80000"/>
              </a:lnSpc>
            </a:pPr>
            <a:r>
              <a:rPr lang="en-US" sz="2500" dirty="0"/>
              <a:t>Average Revenue</a:t>
            </a:r>
          </a:p>
          <a:p>
            <a:pPr eaLnBrk="1" hangingPunct="1">
              <a:lnSpc>
                <a:spcPct val="80000"/>
              </a:lnSpc>
              <a:buFont typeface="Wingdings" charset="2"/>
              <a:buNone/>
            </a:pPr>
            <a:endParaRPr lang="en-US" sz="2500" dirty="0"/>
          </a:p>
          <a:p>
            <a:pPr eaLnBrk="1" hangingPunct="1">
              <a:lnSpc>
                <a:spcPct val="80000"/>
              </a:lnSpc>
            </a:pPr>
            <a:r>
              <a:rPr lang="en-US" sz="2500" dirty="0"/>
              <a:t>Total Cost</a:t>
            </a:r>
          </a:p>
          <a:p>
            <a:pPr eaLnBrk="1" hangingPunct="1">
              <a:lnSpc>
                <a:spcPct val="80000"/>
              </a:lnSpc>
            </a:pPr>
            <a:r>
              <a:rPr lang="en-US" sz="2500" dirty="0"/>
              <a:t>Unit Variable Cost</a:t>
            </a:r>
          </a:p>
          <a:p>
            <a:pPr eaLnBrk="1" hangingPunct="1">
              <a:lnSpc>
                <a:spcPct val="80000"/>
              </a:lnSpc>
              <a:buFont typeface="Wingdings" charset="2"/>
              <a:buNone/>
            </a:pPr>
            <a:endParaRPr lang="en-US" sz="2500" dirty="0"/>
          </a:p>
          <a:p>
            <a:pPr eaLnBrk="1" hangingPunct="1">
              <a:lnSpc>
                <a:spcPct val="80000"/>
              </a:lnSpc>
            </a:pPr>
            <a:r>
              <a:rPr lang="en-US" sz="2500" dirty="0"/>
              <a:t>Profit</a:t>
            </a:r>
          </a:p>
          <a:p>
            <a:pPr eaLnBrk="1" hangingPunct="1">
              <a:lnSpc>
                <a:spcPct val="80000"/>
              </a:lnSpc>
            </a:pPr>
            <a:endParaRPr lang="en-US" sz="2500" dirty="0"/>
          </a:p>
          <a:p>
            <a:pPr eaLnBrk="1" hangingPunct="1">
              <a:lnSpc>
                <a:spcPct val="80000"/>
              </a:lnSpc>
            </a:pPr>
            <a:r>
              <a:rPr lang="en-US" sz="2500" dirty="0"/>
              <a:t>Break-even </a:t>
            </a:r>
            <a:r>
              <a:rPr lang="en-US" sz="2500" dirty="0" smtClean="0"/>
              <a:t>point (assuming you DON’T know in advance that you will be selling some products on sale)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Activity</a:t>
            </a:r>
          </a:p>
        </p:txBody>
      </p:sp>
      <p:sp>
        <p:nvSpPr>
          <p:cNvPr id="30723" name="Rectangle 3"/>
          <p:cNvSpPr>
            <a:spLocks noGrp="1" noChangeArrowheads="1"/>
          </p:cNvSpPr>
          <p:nvPr>
            <p:ph type="body" idx="1"/>
          </p:nvPr>
        </p:nvSpPr>
        <p:spPr>
          <a:xfrm>
            <a:off x="115458" y="1417638"/>
            <a:ext cx="8915400" cy="4114800"/>
          </a:xfrm>
        </p:spPr>
        <p:txBody>
          <a:bodyPr/>
          <a:lstStyle/>
          <a:p>
            <a:pPr eaLnBrk="1" hangingPunct="1">
              <a:lnSpc>
                <a:spcPct val="90000"/>
              </a:lnSpc>
            </a:pPr>
            <a:r>
              <a:rPr lang="en-US" dirty="0"/>
              <a:t>You are a marketing manager with the following financial information:</a:t>
            </a:r>
          </a:p>
          <a:p>
            <a:pPr eaLnBrk="1" hangingPunct="1">
              <a:lnSpc>
                <a:spcPct val="90000"/>
              </a:lnSpc>
            </a:pPr>
            <a:endParaRPr lang="en-US" dirty="0"/>
          </a:p>
          <a:p>
            <a:pPr eaLnBrk="1" hangingPunct="1">
              <a:lnSpc>
                <a:spcPct val="90000"/>
              </a:lnSpc>
              <a:buFont typeface="Wingdings" charset="2"/>
              <a:buNone/>
            </a:pPr>
            <a:r>
              <a:rPr lang="en-US" dirty="0"/>
              <a:t>You recently started a business selling widgets. You </a:t>
            </a:r>
            <a:r>
              <a:rPr lang="en-US" i="1" dirty="0"/>
              <a:t>made</a:t>
            </a:r>
            <a:r>
              <a:rPr lang="en-US" dirty="0"/>
              <a:t> and </a:t>
            </a:r>
            <a:r>
              <a:rPr lang="en-US" i="1" dirty="0"/>
              <a:t>sold</a:t>
            </a:r>
            <a:r>
              <a:rPr lang="en-US" dirty="0"/>
              <a:t> 230 widgets last year at $4.50 each. However, you gave a 20% discount on 30 of the widgets. You know that you have fixed costs of $50,000 and $345 in variable costs each year . </a:t>
            </a:r>
          </a:p>
          <a:p>
            <a:pPr eaLnBrk="1" hangingPunct="1">
              <a:lnSpc>
                <a:spcPct val="90000"/>
              </a:lnSpc>
            </a:pP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Activity </a:t>
            </a:r>
          </a:p>
        </p:txBody>
      </p:sp>
      <p:sp>
        <p:nvSpPr>
          <p:cNvPr id="31747" name="Rectangle 3"/>
          <p:cNvSpPr>
            <a:spLocks noGrp="1" noChangeArrowheads="1"/>
          </p:cNvSpPr>
          <p:nvPr>
            <p:ph type="body" idx="1"/>
          </p:nvPr>
        </p:nvSpPr>
        <p:spPr>
          <a:xfrm>
            <a:off x="381000" y="1828800"/>
            <a:ext cx="8534400" cy="4648200"/>
          </a:xfrm>
        </p:spPr>
        <p:txBody>
          <a:bodyPr/>
          <a:lstStyle/>
          <a:p>
            <a:pPr eaLnBrk="1" hangingPunct="1">
              <a:lnSpc>
                <a:spcPct val="90000"/>
              </a:lnSpc>
              <a:buFont typeface="Wingdings" charset="2"/>
              <a:buNone/>
            </a:pPr>
            <a:r>
              <a:rPr lang="en-US" sz="2000" dirty="0"/>
              <a:t>Please do the following calculations using the information provided:</a:t>
            </a:r>
          </a:p>
          <a:p>
            <a:pPr eaLnBrk="1" hangingPunct="1">
              <a:lnSpc>
                <a:spcPct val="90000"/>
              </a:lnSpc>
            </a:pPr>
            <a:endParaRPr lang="en-US" sz="2000" dirty="0"/>
          </a:p>
          <a:p>
            <a:pPr eaLnBrk="1" hangingPunct="1">
              <a:lnSpc>
                <a:spcPct val="90000"/>
              </a:lnSpc>
            </a:pPr>
            <a:r>
              <a:rPr lang="en-US" sz="2000" dirty="0"/>
              <a:t>Total Revenue = </a:t>
            </a:r>
            <a:r>
              <a:rPr lang="en-US" sz="2000" dirty="0">
                <a:solidFill>
                  <a:srgbClr val="666699"/>
                </a:solidFill>
              </a:rPr>
              <a:t>Price*Quantity</a:t>
            </a:r>
            <a:r>
              <a:rPr lang="en-US" sz="2000" dirty="0"/>
              <a:t> = </a:t>
            </a:r>
            <a:r>
              <a:rPr lang="en-US" sz="2000" dirty="0">
                <a:solidFill>
                  <a:srgbClr val="6600FF"/>
                </a:solidFill>
              </a:rPr>
              <a:t>(200 * $4.50) + (30 *3.60)</a:t>
            </a:r>
            <a:r>
              <a:rPr lang="en-US" sz="2000" dirty="0"/>
              <a:t> = </a:t>
            </a:r>
            <a:r>
              <a:rPr lang="en-US" sz="2000" dirty="0">
                <a:solidFill>
                  <a:srgbClr val="800080"/>
                </a:solidFill>
              </a:rPr>
              <a:t>$1008</a:t>
            </a:r>
          </a:p>
          <a:p>
            <a:pPr eaLnBrk="1" hangingPunct="1">
              <a:lnSpc>
                <a:spcPct val="90000"/>
              </a:lnSpc>
            </a:pPr>
            <a:r>
              <a:rPr lang="en-US" sz="2000" dirty="0"/>
              <a:t>Average Revenue = </a:t>
            </a:r>
            <a:r>
              <a:rPr lang="en-US" sz="2000" dirty="0">
                <a:solidFill>
                  <a:srgbClr val="666699"/>
                </a:solidFill>
              </a:rPr>
              <a:t>Tot. Rev/ Quantity</a:t>
            </a:r>
            <a:r>
              <a:rPr lang="en-US" sz="2000" dirty="0"/>
              <a:t> =</a:t>
            </a:r>
            <a:r>
              <a:rPr lang="en-US" sz="2000" dirty="0">
                <a:solidFill>
                  <a:srgbClr val="6600FF"/>
                </a:solidFill>
              </a:rPr>
              <a:t>1008 /230</a:t>
            </a:r>
            <a:r>
              <a:rPr lang="en-US" sz="2000" dirty="0"/>
              <a:t> = </a:t>
            </a:r>
            <a:r>
              <a:rPr lang="en-US" sz="2000" dirty="0">
                <a:solidFill>
                  <a:srgbClr val="800080"/>
                </a:solidFill>
              </a:rPr>
              <a:t>$4.38</a:t>
            </a:r>
          </a:p>
          <a:p>
            <a:pPr eaLnBrk="1" hangingPunct="1">
              <a:lnSpc>
                <a:spcPct val="90000"/>
              </a:lnSpc>
              <a:buFont typeface="Wingdings" charset="2"/>
              <a:buNone/>
            </a:pPr>
            <a:endParaRPr lang="en-US" sz="2000" dirty="0"/>
          </a:p>
          <a:p>
            <a:pPr eaLnBrk="1" hangingPunct="1">
              <a:lnSpc>
                <a:spcPct val="90000"/>
              </a:lnSpc>
            </a:pPr>
            <a:r>
              <a:rPr lang="en-US" sz="2000" dirty="0"/>
              <a:t>Total Cost = </a:t>
            </a:r>
            <a:r>
              <a:rPr lang="en-US" sz="2000" dirty="0">
                <a:solidFill>
                  <a:srgbClr val="666699"/>
                </a:solidFill>
              </a:rPr>
              <a:t>Fixed Costs + Variable Costs</a:t>
            </a:r>
            <a:r>
              <a:rPr lang="en-US" sz="2000" dirty="0"/>
              <a:t> = </a:t>
            </a:r>
            <a:r>
              <a:rPr lang="en-US" sz="2000" dirty="0">
                <a:solidFill>
                  <a:srgbClr val="6600FF"/>
                </a:solidFill>
              </a:rPr>
              <a:t>$50,000+ $345</a:t>
            </a:r>
            <a:r>
              <a:rPr lang="en-US" sz="2000" dirty="0"/>
              <a:t> = </a:t>
            </a:r>
            <a:r>
              <a:rPr lang="en-US" sz="2000" dirty="0">
                <a:solidFill>
                  <a:srgbClr val="800080"/>
                </a:solidFill>
              </a:rPr>
              <a:t>$50,345</a:t>
            </a:r>
          </a:p>
          <a:p>
            <a:pPr eaLnBrk="1" hangingPunct="1">
              <a:lnSpc>
                <a:spcPct val="90000"/>
              </a:lnSpc>
            </a:pPr>
            <a:r>
              <a:rPr lang="en-US" sz="2000" dirty="0"/>
              <a:t>Unit Variable Cost =</a:t>
            </a:r>
            <a:r>
              <a:rPr lang="en-US" sz="2000" dirty="0">
                <a:solidFill>
                  <a:srgbClr val="666699"/>
                </a:solidFill>
              </a:rPr>
              <a:t> VC/U </a:t>
            </a:r>
            <a:r>
              <a:rPr lang="en-US" sz="2000" dirty="0"/>
              <a:t>= </a:t>
            </a:r>
            <a:r>
              <a:rPr lang="en-US" sz="2000" dirty="0">
                <a:solidFill>
                  <a:srgbClr val="6600FF"/>
                </a:solidFill>
              </a:rPr>
              <a:t>$345/230</a:t>
            </a:r>
            <a:r>
              <a:rPr lang="en-US" sz="2000" dirty="0"/>
              <a:t> = </a:t>
            </a:r>
            <a:r>
              <a:rPr lang="en-US" sz="2000" dirty="0">
                <a:solidFill>
                  <a:srgbClr val="800080"/>
                </a:solidFill>
              </a:rPr>
              <a:t>$1.50</a:t>
            </a:r>
          </a:p>
          <a:p>
            <a:pPr eaLnBrk="1" hangingPunct="1">
              <a:lnSpc>
                <a:spcPct val="90000"/>
              </a:lnSpc>
            </a:pPr>
            <a:endParaRPr lang="en-US" sz="2000" dirty="0">
              <a:solidFill>
                <a:srgbClr val="800080"/>
              </a:solidFill>
            </a:endParaRPr>
          </a:p>
          <a:p>
            <a:pPr eaLnBrk="1" hangingPunct="1">
              <a:lnSpc>
                <a:spcPct val="90000"/>
              </a:lnSpc>
            </a:pPr>
            <a:r>
              <a:rPr lang="en-US" sz="2000" dirty="0"/>
              <a:t>Profit = </a:t>
            </a:r>
            <a:r>
              <a:rPr lang="en-US" sz="2000" dirty="0">
                <a:solidFill>
                  <a:srgbClr val="666699"/>
                </a:solidFill>
              </a:rPr>
              <a:t>Total Rev – Total Costs</a:t>
            </a:r>
            <a:r>
              <a:rPr lang="en-US" sz="2000" dirty="0"/>
              <a:t> = </a:t>
            </a:r>
            <a:r>
              <a:rPr lang="en-US" sz="2000" dirty="0">
                <a:solidFill>
                  <a:srgbClr val="6600FF"/>
                </a:solidFill>
              </a:rPr>
              <a:t>$1,008 - $50,345</a:t>
            </a:r>
            <a:r>
              <a:rPr lang="en-US" sz="2000" dirty="0"/>
              <a:t> = -</a:t>
            </a:r>
            <a:r>
              <a:rPr lang="en-US" sz="2000" dirty="0">
                <a:solidFill>
                  <a:srgbClr val="800080"/>
                </a:solidFill>
              </a:rPr>
              <a:t>$49,337</a:t>
            </a:r>
          </a:p>
          <a:p>
            <a:pPr eaLnBrk="1" hangingPunct="1">
              <a:lnSpc>
                <a:spcPct val="90000"/>
              </a:lnSpc>
            </a:pPr>
            <a:endParaRPr lang="en-US" sz="2000" dirty="0"/>
          </a:p>
          <a:p>
            <a:pPr eaLnBrk="1" hangingPunct="1">
              <a:lnSpc>
                <a:spcPct val="90000"/>
              </a:lnSpc>
            </a:pPr>
            <a:r>
              <a:rPr lang="en-US" sz="2000" dirty="0"/>
              <a:t>Break-even point = </a:t>
            </a:r>
            <a:r>
              <a:rPr lang="en-US" sz="2000" dirty="0">
                <a:solidFill>
                  <a:srgbClr val="666699"/>
                </a:solidFill>
              </a:rPr>
              <a:t>Fixed Costs/ Unit Price – UVC</a:t>
            </a:r>
            <a:r>
              <a:rPr lang="en-US" sz="2000" dirty="0"/>
              <a:t> </a:t>
            </a:r>
          </a:p>
          <a:p>
            <a:pPr lvl="1" eaLnBrk="1" hangingPunct="1">
              <a:lnSpc>
                <a:spcPct val="90000"/>
              </a:lnSpc>
              <a:buFont typeface="Wingdings" charset="2"/>
              <a:buNone/>
            </a:pPr>
            <a:r>
              <a:rPr lang="en-US" sz="1900" dirty="0"/>
              <a:t>                                </a:t>
            </a:r>
            <a:r>
              <a:rPr lang="en-US" sz="2000" dirty="0">
                <a:solidFill>
                  <a:srgbClr val="6600FF"/>
                </a:solidFill>
              </a:rPr>
              <a:t>50,000/(</a:t>
            </a:r>
            <a:r>
              <a:rPr lang="en-US" sz="2000" dirty="0" smtClean="0">
                <a:solidFill>
                  <a:srgbClr val="6600FF"/>
                </a:solidFill>
              </a:rPr>
              <a:t>4.50 </a:t>
            </a:r>
            <a:r>
              <a:rPr lang="en-US" sz="2000" dirty="0">
                <a:solidFill>
                  <a:srgbClr val="6600FF"/>
                </a:solidFill>
              </a:rPr>
              <a:t>- 1.50)</a:t>
            </a:r>
            <a:r>
              <a:rPr lang="en-US" sz="2000" dirty="0"/>
              <a:t> = </a:t>
            </a:r>
            <a:r>
              <a:rPr lang="en-US" sz="2000" dirty="0" smtClean="0">
                <a:solidFill>
                  <a:srgbClr val="6600FF"/>
                </a:solidFill>
              </a:rPr>
              <a:t>50,000/3 </a:t>
            </a:r>
            <a:r>
              <a:rPr lang="en-US" sz="2000" dirty="0"/>
              <a:t>= </a:t>
            </a:r>
            <a:r>
              <a:rPr lang="en-US" sz="2000" dirty="0" smtClean="0">
                <a:solidFill>
                  <a:srgbClr val="800080"/>
                </a:solidFill>
              </a:rPr>
              <a:t>16,667</a:t>
            </a:r>
            <a:endParaRPr lang="en-US" sz="2000" dirty="0">
              <a:solidFill>
                <a:srgbClr val="800080"/>
              </a:solidFill>
            </a:endParaRPr>
          </a:p>
        </p:txBody>
      </p:sp>
      <p:sp>
        <p:nvSpPr>
          <p:cNvPr id="4" name="Right Arrow 3"/>
          <p:cNvSpPr/>
          <p:nvPr/>
        </p:nvSpPr>
        <p:spPr>
          <a:xfrm rot="20102410">
            <a:off x="2534652" y="6055791"/>
            <a:ext cx="1283368" cy="5574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875710" y="6079959"/>
            <a:ext cx="5039690" cy="600164"/>
          </a:xfrm>
          <a:prstGeom prst="rect">
            <a:avLst/>
          </a:prstGeom>
          <a:solidFill>
            <a:schemeClr val="bg1"/>
          </a:solidFill>
        </p:spPr>
        <p:txBody>
          <a:bodyPr wrap="square" rtlCol="0">
            <a:spAutoFit/>
          </a:bodyPr>
          <a:lstStyle/>
          <a:p>
            <a:r>
              <a:rPr lang="en-US" sz="1500" b="1" dirty="0" smtClean="0">
                <a:latin typeface="+mj-lt"/>
              </a:rPr>
              <a:t>** Use $4.50 as Unit Price because this is a projection tool – you don’t know how many you will sell on sale</a:t>
            </a:r>
            <a:r>
              <a:rPr lang="en-US" b="1" dirty="0" smtClean="0"/>
              <a:t>. </a:t>
            </a:r>
            <a:endParaRPr lang="en-US"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Review</a:t>
            </a:r>
            <a:endParaRPr lang="en-US" dirty="0"/>
          </a:p>
        </p:txBody>
      </p:sp>
      <p:sp>
        <p:nvSpPr>
          <p:cNvPr id="5" name="Slide Number Placeholder 4"/>
          <p:cNvSpPr>
            <a:spLocks noGrp="1"/>
          </p:cNvSpPr>
          <p:nvPr>
            <p:ph type="sldNum" sz="quarter" idx="12"/>
          </p:nvPr>
        </p:nvSpPr>
        <p:spPr/>
        <p:txBody>
          <a:bodyPr/>
          <a:lstStyle/>
          <a:p>
            <a:fld id="{BEEE9058-9607-1947-8BA0-61434F010E97}" type="slidenum">
              <a:rPr lang="en-US" smtClean="0"/>
              <a:pPr/>
              <a:t>35</a:t>
            </a:fld>
            <a:endParaRPr lang="en-US"/>
          </a:p>
        </p:txBody>
      </p:sp>
      <p:sp>
        <p:nvSpPr>
          <p:cNvPr id="7" name="Content Placeholder 6"/>
          <p:cNvSpPr>
            <a:spLocks noGrp="1"/>
          </p:cNvSpPr>
          <p:nvPr>
            <p:ph sz="quarter" idx="1"/>
          </p:nvPr>
        </p:nvSpPr>
        <p:spPr/>
        <p:txBody>
          <a:bodyPr/>
          <a:lstStyle/>
          <a:p>
            <a:r>
              <a:rPr lang="en-US" dirty="0" smtClean="0"/>
              <a:t>What are the six steps in setting price?</a:t>
            </a:r>
          </a:p>
          <a:p>
            <a:r>
              <a:rPr lang="en-US" dirty="0" smtClean="0"/>
              <a:t>How is the break-even point calculated?</a:t>
            </a:r>
          </a:p>
          <a:p>
            <a:r>
              <a:rPr lang="en-US" dirty="0" smtClean="0"/>
              <a:t>What is elasticity?</a:t>
            </a:r>
          </a:p>
        </p:txBody>
      </p:sp>
      <p:sp>
        <p:nvSpPr>
          <p:cNvPr id="4" name="Footer Placeholder 3"/>
          <p:cNvSpPr>
            <a:spLocks noGrp="1"/>
          </p:cNvSpPr>
          <p:nvPr>
            <p:ph type="ftr" sz="quarter" idx="3"/>
          </p:nvPr>
        </p:nvSpPr>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t>Louis XVI – potato champ</a:t>
            </a:r>
          </a:p>
        </p:txBody>
      </p:sp>
      <p:sp>
        <p:nvSpPr>
          <p:cNvPr id="4099" name="Content Placeholder 2"/>
          <p:cNvSpPr>
            <a:spLocks noGrp="1"/>
          </p:cNvSpPr>
          <p:nvPr>
            <p:ph idx="1"/>
          </p:nvPr>
        </p:nvSpPr>
        <p:spPr>
          <a:xfrm>
            <a:off x="381000" y="1752600"/>
            <a:ext cx="8305800" cy="4724400"/>
          </a:xfrm>
        </p:spPr>
        <p:txBody>
          <a:bodyPr/>
          <a:lstStyle/>
          <a:p>
            <a:pPr eaLnBrk="1" hangingPunct="1">
              <a:buFont typeface="Wingdings" charset="2"/>
              <a:buNone/>
            </a:pPr>
            <a:r>
              <a:rPr lang="en-US"/>
              <a:t>Knowing that potatoes could be a key to feeding a nation in recession, Louis XVI took one of the best royal plots of land, planted it with potatoes and put out the most elite guard during the day.</a:t>
            </a:r>
          </a:p>
          <a:p>
            <a:pPr eaLnBrk="1" hangingPunct="1">
              <a:buFont typeface="Wingdings" charset="2"/>
              <a:buNone/>
            </a:pPr>
            <a:endParaRPr lang="en-US"/>
          </a:p>
          <a:p>
            <a:pPr eaLnBrk="1" hangingPunct="1">
              <a:buFont typeface="Wingdings" charset="2"/>
              <a:buNone/>
            </a:pPr>
            <a:r>
              <a:rPr lang="en-US"/>
              <a:t>At night, after the guards left, peasants would come steal the potatoes from the land—exactly as Louis XVI wanted.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What is Price?</a:t>
            </a:r>
          </a:p>
        </p:txBody>
      </p:sp>
      <p:sp>
        <p:nvSpPr>
          <p:cNvPr id="5123" name="Rectangle 3"/>
          <p:cNvSpPr>
            <a:spLocks noGrp="1" noChangeArrowheads="1"/>
          </p:cNvSpPr>
          <p:nvPr>
            <p:ph type="body" idx="1"/>
          </p:nvPr>
        </p:nvSpPr>
        <p:spPr>
          <a:xfrm>
            <a:off x="762000" y="1828800"/>
            <a:ext cx="7010400" cy="4114800"/>
          </a:xfrm>
        </p:spPr>
        <p:txBody>
          <a:bodyPr/>
          <a:lstStyle/>
          <a:p>
            <a:pPr eaLnBrk="1" hangingPunct="1"/>
            <a:r>
              <a:rPr lang="en-US"/>
              <a:t>Price</a:t>
            </a:r>
          </a:p>
          <a:p>
            <a:pPr lvl="1" eaLnBrk="1" hangingPunct="1"/>
            <a:r>
              <a:rPr lang="en-US"/>
              <a:t>The money or other considerations exchanged for ownership or use of a good or service</a:t>
            </a:r>
          </a:p>
          <a:p>
            <a:pPr lvl="1" eaLnBrk="1" hangingPunct="1"/>
            <a:r>
              <a:rPr lang="en-US"/>
              <a:t>Barter – exchanging goods and services for other goods and services rather than for money</a:t>
            </a:r>
          </a:p>
        </p:txBody>
      </p:sp>
      <p:pic>
        <p:nvPicPr>
          <p:cNvPr id="5124" name="Picture 4"/>
          <p:cNvPicPr>
            <a:picLocks noChangeAspect="1" noChangeArrowheads="1"/>
          </p:cNvPicPr>
          <p:nvPr/>
        </p:nvPicPr>
        <p:blipFill>
          <a:blip r:embed="rId2"/>
          <a:srcRect l="2693" t="3722" r="5724" b="14418"/>
          <a:stretch>
            <a:fillRect/>
          </a:stretch>
        </p:blipFill>
        <p:spPr bwMode="auto">
          <a:xfrm>
            <a:off x="1242649" y="4168775"/>
            <a:ext cx="2743200" cy="1774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Price</a:t>
            </a:r>
          </a:p>
        </p:txBody>
      </p:sp>
      <p:sp>
        <p:nvSpPr>
          <p:cNvPr id="6147" name="Rectangle 3"/>
          <p:cNvSpPr>
            <a:spLocks noGrp="1" noChangeArrowheads="1"/>
          </p:cNvSpPr>
          <p:nvPr>
            <p:ph type="body" idx="1"/>
          </p:nvPr>
        </p:nvSpPr>
        <p:spPr>
          <a:xfrm>
            <a:off x="457200" y="1348834"/>
            <a:ext cx="8686800" cy="4495800"/>
          </a:xfrm>
        </p:spPr>
        <p:txBody>
          <a:bodyPr/>
          <a:lstStyle/>
          <a:p>
            <a:pPr eaLnBrk="1" hangingPunct="1">
              <a:lnSpc>
                <a:spcPct val="90000"/>
              </a:lnSpc>
            </a:pPr>
            <a:r>
              <a:rPr lang="en-US" sz="2600" dirty="0"/>
              <a:t>Many factors increase or decrease price</a:t>
            </a:r>
          </a:p>
          <a:p>
            <a:pPr lvl="1" eaLnBrk="1" hangingPunct="1">
              <a:lnSpc>
                <a:spcPct val="90000"/>
              </a:lnSpc>
            </a:pPr>
            <a:r>
              <a:rPr lang="en-US" sz="2400" dirty="0"/>
              <a:t>Increases are caused by:</a:t>
            </a:r>
          </a:p>
          <a:p>
            <a:pPr lvl="2" eaLnBrk="1" hangingPunct="1">
              <a:lnSpc>
                <a:spcPct val="90000"/>
              </a:lnSpc>
            </a:pPr>
            <a:r>
              <a:rPr lang="en-US" sz="2000" dirty="0"/>
              <a:t>Extra fees</a:t>
            </a:r>
          </a:p>
          <a:p>
            <a:pPr lvl="2" eaLnBrk="1" hangingPunct="1">
              <a:lnSpc>
                <a:spcPct val="90000"/>
              </a:lnSpc>
            </a:pPr>
            <a:r>
              <a:rPr lang="en-US" sz="2000" dirty="0"/>
              <a:t>Extra Charges</a:t>
            </a:r>
          </a:p>
          <a:p>
            <a:pPr lvl="2" eaLnBrk="1" hangingPunct="1">
              <a:lnSpc>
                <a:spcPct val="90000"/>
              </a:lnSpc>
            </a:pPr>
            <a:r>
              <a:rPr lang="en-US" sz="2000" dirty="0"/>
              <a:t>Penalties</a:t>
            </a:r>
          </a:p>
          <a:p>
            <a:pPr lvl="1" eaLnBrk="1" hangingPunct="1">
              <a:lnSpc>
                <a:spcPct val="90000"/>
              </a:lnSpc>
            </a:pPr>
            <a:r>
              <a:rPr lang="en-US" sz="2400" dirty="0"/>
              <a:t>Decreases are caused by:</a:t>
            </a:r>
          </a:p>
          <a:p>
            <a:pPr lvl="2" eaLnBrk="1" hangingPunct="1">
              <a:lnSpc>
                <a:spcPct val="90000"/>
              </a:lnSpc>
            </a:pPr>
            <a:r>
              <a:rPr lang="en-US" sz="2000" dirty="0"/>
              <a:t>Discounts</a:t>
            </a:r>
          </a:p>
          <a:p>
            <a:pPr lvl="2" eaLnBrk="1" hangingPunct="1">
              <a:lnSpc>
                <a:spcPct val="90000"/>
              </a:lnSpc>
            </a:pPr>
            <a:r>
              <a:rPr lang="en-US" sz="2000" dirty="0"/>
              <a:t>Allowances</a:t>
            </a:r>
          </a:p>
          <a:p>
            <a:pPr lvl="2" eaLnBrk="1" hangingPunct="1">
              <a:lnSpc>
                <a:spcPct val="90000"/>
              </a:lnSpc>
            </a:pPr>
            <a:r>
              <a:rPr lang="en-US" sz="2000" dirty="0"/>
              <a:t>Rebates</a:t>
            </a:r>
          </a:p>
          <a:p>
            <a:pPr lvl="1" eaLnBrk="1" hangingPunct="1">
              <a:lnSpc>
                <a:spcPct val="90000"/>
              </a:lnSpc>
            </a:pPr>
            <a:endParaRPr lang="en-US" sz="2400" dirty="0"/>
          </a:p>
          <a:p>
            <a:pPr lvl="1" eaLnBrk="1" hangingPunct="1">
              <a:lnSpc>
                <a:spcPct val="90000"/>
              </a:lnSpc>
              <a:buFont typeface="Wingdings" charset="2"/>
              <a:buNone/>
            </a:pPr>
            <a:r>
              <a:rPr lang="en-US" sz="2000" dirty="0" smtClean="0"/>
              <a:t>Final </a:t>
            </a:r>
            <a:r>
              <a:rPr lang="en-US" sz="2000" dirty="0"/>
              <a:t>Price = list Price – (incentives + allowances) + extra fees</a:t>
            </a:r>
          </a:p>
        </p:txBody>
      </p:sp>
      <p:sp>
        <p:nvSpPr>
          <p:cNvPr id="6148" name="Rectangle 4"/>
          <p:cNvSpPr>
            <a:spLocks noChangeArrowheads="1"/>
          </p:cNvSpPr>
          <p:nvPr/>
        </p:nvSpPr>
        <p:spPr bwMode="auto">
          <a:xfrm>
            <a:off x="762000" y="4690432"/>
            <a:ext cx="7467600" cy="838200"/>
          </a:xfrm>
          <a:prstGeom prst="rect">
            <a:avLst/>
          </a:prstGeom>
          <a:solidFill>
            <a:schemeClr val="tx1">
              <a:alpha val="41176"/>
            </a:schemeClr>
          </a:solidFill>
          <a:ln w="9525">
            <a:noFill/>
            <a:miter lim="800000"/>
            <a:headEnd/>
            <a:tailEnd/>
          </a:ln>
          <a:effectLst/>
        </p:spPr>
        <p:txBody>
          <a:bodyPr wrap="none" anchor="ctr">
            <a:prstTxWarp prst="textNoShape">
              <a:avLst/>
            </a:prstTxWarp>
          </a:bodyPr>
          <a:lstStyle/>
          <a:p>
            <a:endParaRPr lang="en-US"/>
          </a:p>
        </p:txBody>
      </p:sp>
      <p:pic>
        <p:nvPicPr>
          <p:cNvPr id="1026" name="Picture 2" descr="http://www.sheilazellerinteriors.com/wp-content/uploads/2011/02/2011-Mark-Your-Calendar-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593" y="1735349"/>
            <a:ext cx="2713547" cy="2672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en-US" dirty="0"/>
              <a:t>Price Indicates Value</a:t>
            </a:r>
          </a:p>
        </p:txBody>
      </p:sp>
      <p:sp>
        <p:nvSpPr>
          <p:cNvPr id="7171" name="Rectangle 3"/>
          <p:cNvSpPr>
            <a:spLocks noGrp="1" noChangeArrowheads="1"/>
          </p:cNvSpPr>
          <p:nvPr>
            <p:ph type="body" idx="1"/>
          </p:nvPr>
        </p:nvSpPr>
        <p:spPr>
          <a:xfrm>
            <a:off x="914400" y="1227857"/>
            <a:ext cx="7772400" cy="4572000"/>
          </a:xfrm>
        </p:spPr>
        <p:txBody>
          <a:bodyPr/>
          <a:lstStyle/>
          <a:p>
            <a:pPr eaLnBrk="1" hangingPunct="1"/>
            <a:r>
              <a:rPr lang="en-US" dirty="0"/>
              <a:t>Value = Perceived Benefits</a:t>
            </a:r>
          </a:p>
          <a:p>
            <a:pPr lvl="1" eaLnBrk="1" hangingPunct="1">
              <a:buFont typeface="Wingdings" charset="2"/>
              <a:buNone/>
            </a:pPr>
            <a:r>
              <a:rPr lang="en-US" dirty="0"/>
              <a:t>                         </a:t>
            </a:r>
            <a:r>
              <a:rPr lang="en-US" sz="2600" dirty="0"/>
              <a:t>Price</a:t>
            </a:r>
          </a:p>
          <a:p>
            <a:pPr eaLnBrk="1" hangingPunct="1"/>
            <a:r>
              <a:rPr lang="en-US" dirty="0"/>
              <a:t>This is the ratio of benefits to </a:t>
            </a:r>
            <a:r>
              <a:rPr lang="en-US" dirty="0" smtClean="0"/>
              <a:t>price</a:t>
            </a:r>
          </a:p>
          <a:p>
            <a:pPr lvl="1"/>
            <a:r>
              <a:rPr lang="en-US" dirty="0" smtClean="0">
                <a:hlinkClick r:id="rId2"/>
              </a:rPr>
              <a:t>Panera</a:t>
            </a:r>
            <a:endParaRPr lang="en-US" dirty="0"/>
          </a:p>
          <a:p>
            <a:pPr eaLnBrk="1" hangingPunct="1"/>
            <a:r>
              <a:rPr lang="en-US" dirty="0"/>
              <a:t>Price influences consumers’ perception of quality and value to customers</a:t>
            </a:r>
            <a:endParaRPr lang="en-US" sz="3400" dirty="0"/>
          </a:p>
        </p:txBody>
      </p:sp>
      <p:sp>
        <p:nvSpPr>
          <p:cNvPr id="7172" name="Line 4"/>
          <p:cNvSpPr>
            <a:spLocks noChangeShapeType="1"/>
          </p:cNvSpPr>
          <p:nvPr/>
        </p:nvSpPr>
        <p:spPr bwMode="auto">
          <a:xfrm>
            <a:off x="2141592" y="1691625"/>
            <a:ext cx="3352800" cy="0"/>
          </a:xfrm>
          <a:prstGeom prst="line">
            <a:avLst/>
          </a:prstGeom>
          <a:noFill/>
          <a:ln w="22225">
            <a:solidFill>
              <a:schemeClr val="tx2"/>
            </a:solidFill>
            <a:round/>
            <a:headEnd/>
            <a:tailEnd/>
          </a:ln>
          <a:effectLst/>
        </p:spPr>
        <p:txBody>
          <a:bodyPr>
            <a:prstTxWarp prst="textNoShape">
              <a:avLst/>
            </a:prstTxWarp>
          </a:bodyPr>
          <a:lstStyle/>
          <a:p>
            <a:endParaRPr lang="en-US"/>
          </a:p>
        </p:txBody>
      </p:sp>
      <p:sp>
        <p:nvSpPr>
          <p:cNvPr id="2" name="Left Arrow Callout 1"/>
          <p:cNvSpPr/>
          <p:nvPr/>
        </p:nvSpPr>
        <p:spPr>
          <a:xfrm>
            <a:off x="4412411" y="4382219"/>
            <a:ext cx="3579962" cy="1397479"/>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What is the VALUE of this t-shirt when I tell you the price is $3.00 vs. $300 </a:t>
            </a:r>
            <a:endParaRPr lang="en-US" dirty="0">
              <a:latin typeface="Arial" pitchFamily="34" charset="0"/>
              <a:cs typeface="Arial" pitchFamily="34" charset="0"/>
            </a:endParaRPr>
          </a:p>
        </p:txBody>
      </p:sp>
      <p:pic>
        <p:nvPicPr>
          <p:cNvPr id="2050" name="Picture 2" descr="http://www3.images.coolspotters.com/photos/607288/american-apparel-fine-jersey-pocket-short-sleeve-t-shirt-prof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678" y="4037567"/>
            <a:ext cx="1880288" cy="2820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t>Value</a:t>
            </a:r>
          </a:p>
        </p:txBody>
      </p:sp>
      <p:sp>
        <p:nvSpPr>
          <p:cNvPr id="8195" name="Content Placeholder 2"/>
          <p:cNvSpPr>
            <a:spLocks noGrp="1"/>
          </p:cNvSpPr>
          <p:nvPr>
            <p:ph idx="1"/>
          </p:nvPr>
        </p:nvSpPr>
        <p:spPr>
          <a:xfrm>
            <a:off x="457200" y="1905000"/>
            <a:ext cx="8077200" cy="4114800"/>
          </a:xfrm>
        </p:spPr>
        <p:txBody>
          <a:bodyPr/>
          <a:lstStyle/>
          <a:p>
            <a:pPr eaLnBrk="1" hangingPunct="1"/>
            <a:r>
              <a:rPr lang="en-US"/>
              <a:t>How does this concept relate to the </a:t>
            </a:r>
            <a:br>
              <a:rPr lang="en-US"/>
            </a:br>
            <a:r>
              <a:rPr lang="en-US"/>
              <a:t>“</a:t>
            </a:r>
            <a:r>
              <a:rPr lang="en-US" b="1"/>
              <a:t>Have You Ever Tried to Sell a Diamond?” </a:t>
            </a:r>
            <a:r>
              <a:rPr lang="en-US"/>
              <a:t>article?</a:t>
            </a:r>
          </a:p>
        </p:txBody>
      </p:sp>
      <p:pic>
        <p:nvPicPr>
          <p:cNvPr id="3074" name="Picture 2" descr="http://houstondiamondoutlet.com/images/diamond_r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444" y="3126326"/>
            <a:ext cx="3848100" cy="3200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When you’re not sure…</a:t>
            </a:r>
          </a:p>
        </p:txBody>
      </p:sp>
      <p:pic>
        <p:nvPicPr>
          <p:cNvPr id="9219"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8600" y="1676400"/>
            <a:ext cx="3676650" cy="3667125"/>
          </a:xfrm>
          <a:prstGeom prst="rect">
            <a:avLst/>
          </a:prstGeom>
          <a:noFill/>
          <a:ln w="9525">
            <a:noFill/>
            <a:miter lim="800000"/>
            <a:headEnd/>
            <a:tailEnd/>
          </a:ln>
          <a:effectLst/>
        </p:spPr>
      </p:pic>
      <p:pic>
        <p:nvPicPr>
          <p:cNvPr id="9220"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4822406">
            <a:off x="2613819" y="1958181"/>
            <a:ext cx="3352800" cy="3170238"/>
          </a:xfrm>
          <a:prstGeom prst="rect">
            <a:avLst/>
          </a:prstGeom>
          <a:noFill/>
          <a:ln w="9525">
            <a:noFill/>
            <a:miter lim="800000"/>
            <a:headEnd/>
            <a:tailEnd/>
          </a:ln>
          <a:effectLst/>
        </p:spPr>
      </p:pic>
      <p:pic>
        <p:nvPicPr>
          <p:cNvPr id="9221" name="Picture 6"/>
          <p:cNvPicPr>
            <a:picLocks noChangeAspect="1" noChangeArrowheads="1"/>
          </p:cNvPicPr>
          <p:nvPr/>
        </p:nvPicPr>
        <p:blipFill>
          <a:blip r:embed="rId4">
            <a:clrChange>
              <a:clrFrom>
                <a:srgbClr val="FEFEFE"/>
              </a:clrFrom>
              <a:clrTo>
                <a:srgbClr val="FEFEFE">
                  <a:alpha val="0"/>
                </a:srgbClr>
              </a:clrTo>
            </a:clrChange>
          </a:blip>
          <a:srcRect/>
          <a:stretch>
            <a:fillRect/>
          </a:stretch>
        </p:blipFill>
        <p:spPr bwMode="auto">
          <a:xfrm rot="4551651">
            <a:off x="4953000" y="2057400"/>
            <a:ext cx="2990850" cy="2990850"/>
          </a:xfrm>
          <a:prstGeom prst="rect">
            <a:avLst/>
          </a:prstGeom>
          <a:noFill/>
          <a:ln w="9525">
            <a:noFill/>
            <a:miter lim="800000"/>
            <a:headEnd/>
            <a:tailEnd/>
          </a:ln>
          <a:effectLst/>
        </p:spPr>
      </p:pic>
      <p:sp>
        <p:nvSpPr>
          <p:cNvPr id="9222" name="Text Box 7"/>
          <p:cNvSpPr txBox="1">
            <a:spLocks noChangeArrowheads="1"/>
          </p:cNvSpPr>
          <p:nvPr/>
        </p:nvSpPr>
        <p:spPr bwMode="auto">
          <a:xfrm>
            <a:off x="457200" y="5334000"/>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$17.95</a:t>
            </a:r>
          </a:p>
        </p:txBody>
      </p:sp>
      <p:sp>
        <p:nvSpPr>
          <p:cNvPr id="9223" name="Text Box 8"/>
          <p:cNvSpPr txBox="1">
            <a:spLocks noChangeArrowheads="1"/>
          </p:cNvSpPr>
          <p:nvPr/>
        </p:nvSpPr>
        <p:spPr bwMode="auto">
          <a:xfrm>
            <a:off x="2819400" y="5334000"/>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$22.00</a:t>
            </a:r>
          </a:p>
        </p:txBody>
      </p:sp>
      <p:sp>
        <p:nvSpPr>
          <p:cNvPr id="9224" name="Text Box 9"/>
          <p:cNvSpPr txBox="1">
            <a:spLocks noChangeArrowheads="1"/>
          </p:cNvSpPr>
          <p:nvPr/>
        </p:nvSpPr>
        <p:spPr bwMode="auto">
          <a:xfrm>
            <a:off x="5257800" y="5348288"/>
            <a:ext cx="14478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mj-lt"/>
              </a:rPr>
              <a:t>$9.75</a:t>
            </a:r>
          </a:p>
        </p:txBody>
      </p:sp>
      <p:sp>
        <p:nvSpPr>
          <p:cNvPr id="9225" name="Text Box 10"/>
          <p:cNvSpPr txBox="1">
            <a:spLocks noChangeArrowheads="1"/>
          </p:cNvSpPr>
          <p:nvPr/>
        </p:nvSpPr>
        <p:spPr bwMode="auto">
          <a:xfrm>
            <a:off x="457200" y="5957888"/>
            <a:ext cx="8382000" cy="36671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chemeClr val="tx2"/>
                </a:solidFill>
                <a:latin typeface="+mj-lt"/>
              </a:rPr>
              <a:t>oftentimes, price serves as a proxy for quality</a:t>
            </a:r>
          </a:p>
        </p:txBody>
      </p:sp>
      <p:sp>
        <p:nvSpPr>
          <p:cNvPr id="9226" name="Oval 11"/>
          <p:cNvSpPr>
            <a:spLocks noChangeArrowheads="1"/>
          </p:cNvSpPr>
          <p:nvPr/>
        </p:nvSpPr>
        <p:spPr bwMode="auto">
          <a:xfrm rot="2178043">
            <a:off x="3157538" y="1282700"/>
            <a:ext cx="2362200" cy="4876800"/>
          </a:xfrm>
          <a:prstGeom prst="ellipse">
            <a:avLst/>
          </a:prstGeom>
          <a:noFill/>
          <a:ln w="38100">
            <a:solidFill>
              <a:srgbClr val="FF0000"/>
            </a:solidFill>
            <a:round/>
            <a:headEnd/>
            <a:tailEnd/>
          </a:ln>
          <a:effectLst/>
        </p:spPr>
        <p:txBody>
          <a:bodyPr wrap="none" anchor="ctr">
            <a:prstTxWarp prst="textNoShape">
              <a:avLst/>
            </a:prstTxWarp>
          </a:bodyPr>
          <a:lstStyle/>
          <a:p>
            <a:endParaRPr lang="en-US"/>
          </a:p>
        </p:txBody>
      </p:sp>
      <p:sp>
        <p:nvSpPr>
          <p:cNvPr id="9227" name="Text Box 12"/>
          <p:cNvSpPr txBox="1">
            <a:spLocks noChangeArrowheads="1"/>
          </p:cNvSpPr>
          <p:nvPr/>
        </p:nvSpPr>
        <p:spPr bwMode="auto">
          <a:xfrm>
            <a:off x="5867400" y="1295400"/>
            <a:ext cx="3276600" cy="6413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a:solidFill>
                  <a:srgbClr val="FF0000"/>
                </a:solidFill>
                <a:latin typeface="+mj-lt"/>
              </a:rPr>
              <a:t>Would you infer that this hammer is the best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 grpId="0" animBg="1"/>
      <p:bldP spid="9227"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quity">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Equity.thmx</Template>
  <TotalTime>2119</TotalTime>
  <Words>2060</Words>
  <Application>Microsoft Office PowerPoint</Application>
  <PresentationFormat>On-screen Show (4:3)</PresentationFormat>
  <Paragraphs>248</Paragraphs>
  <Slides>35</Slides>
  <Notes>7</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Equity</vt:lpstr>
      <vt:lpstr>Chapter 13: Building the Price Foundation</vt:lpstr>
      <vt:lpstr>Marketing Strategy Overview – Basic Structure</vt:lpstr>
      <vt:lpstr>Preview</vt:lpstr>
      <vt:lpstr>Louis XVI – potato champ</vt:lpstr>
      <vt:lpstr>What is Price?</vt:lpstr>
      <vt:lpstr>Price</vt:lpstr>
      <vt:lpstr>Price Indicates Value</vt:lpstr>
      <vt:lpstr>Value</vt:lpstr>
      <vt:lpstr>When you’re not sure…</vt:lpstr>
      <vt:lpstr>Pricing in Marketing Mix</vt:lpstr>
      <vt:lpstr>PowerPoint Presentation</vt:lpstr>
      <vt:lpstr>Step 1: Identify Pricing Objectives &amp; Constraints</vt:lpstr>
      <vt:lpstr>Profit</vt:lpstr>
      <vt:lpstr>Profit</vt:lpstr>
      <vt:lpstr>Price Objectives</vt:lpstr>
      <vt:lpstr>Identifying Pricing Constraints</vt:lpstr>
      <vt:lpstr>Market Competition</vt:lpstr>
      <vt:lpstr>How Did Starbucks Deal with Constraints of This Product?</vt:lpstr>
      <vt:lpstr>Imagine you want to increase the price of this</vt:lpstr>
      <vt:lpstr>Step 2: Estimate Demand and Revenue</vt:lpstr>
      <vt:lpstr>PowerPoint Presentation</vt:lpstr>
      <vt:lpstr>Demand Curve</vt:lpstr>
      <vt:lpstr>PowerPoint Presentation</vt:lpstr>
      <vt:lpstr>PowerPoint Presentation</vt:lpstr>
      <vt:lpstr>Marginal Analysis and Profit Max</vt:lpstr>
      <vt:lpstr>Elasticity of Demand</vt:lpstr>
      <vt:lpstr>Price Elasticity of Demand</vt:lpstr>
      <vt:lpstr>Step 3: Determine Cost, Volume &amp; Profit Relationships</vt:lpstr>
      <vt:lpstr>Break even analysis</vt:lpstr>
      <vt:lpstr>Break-Even Analysis</vt:lpstr>
      <vt:lpstr>Calculating Break-Even Point</vt:lpstr>
      <vt:lpstr>Activity </vt:lpstr>
      <vt:lpstr>Activity</vt:lpstr>
      <vt:lpstr>Activity </vt:lpstr>
      <vt:lpstr>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Creating Customer Relationships and Value Through Marketing</dc:title>
  <dc:creator>Tareen Rahman</dc:creator>
  <cp:lastModifiedBy>morgan</cp:lastModifiedBy>
  <cp:revision>168</cp:revision>
  <dcterms:created xsi:type="dcterms:W3CDTF">2011-10-04T19:43:00Z</dcterms:created>
  <dcterms:modified xsi:type="dcterms:W3CDTF">2013-03-28T14:26:08Z</dcterms:modified>
</cp:coreProperties>
</file>